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bookmarkIdSeed="2">
  <p:sldMasterIdLst>
    <p:sldMasterId id="2147483732" r:id="rId1"/>
  </p:sldMasterIdLst>
  <p:notesMasterIdLst>
    <p:notesMasterId r:id="rId31"/>
  </p:notesMasterIdLst>
  <p:handoutMasterIdLst>
    <p:handoutMasterId r:id="rId32"/>
  </p:handoutMasterIdLst>
  <p:sldIdLst>
    <p:sldId id="290" r:id="rId2"/>
    <p:sldId id="291" r:id="rId3"/>
    <p:sldId id="292" r:id="rId4"/>
    <p:sldId id="403" r:id="rId5"/>
    <p:sldId id="314" r:id="rId6"/>
    <p:sldId id="404" r:id="rId7"/>
    <p:sldId id="797" r:id="rId8"/>
    <p:sldId id="798" r:id="rId9"/>
    <p:sldId id="799" r:id="rId10"/>
    <p:sldId id="800" r:id="rId11"/>
    <p:sldId id="801" r:id="rId12"/>
    <p:sldId id="802" r:id="rId13"/>
    <p:sldId id="312" r:id="rId14"/>
    <p:sldId id="796" r:id="rId15"/>
    <p:sldId id="803" r:id="rId16"/>
    <p:sldId id="805" r:id="rId17"/>
    <p:sldId id="553" r:id="rId18"/>
    <p:sldId id="795" r:id="rId19"/>
    <p:sldId id="632" r:id="rId20"/>
    <p:sldId id="689" r:id="rId21"/>
    <p:sldId id="270" r:id="rId22"/>
    <p:sldId id="313" r:id="rId23"/>
    <p:sldId id="317" r:id="rId24"/>
    <p:sldId id="332" r:id="rId25"/>
    <p:sldId id="283" r:id="rId26"/>
    <p:sldId id="308" r:id="rId27"/>
    <p:sldId id="337" r:id="rId28"/>
    <p:sldId id="285" r:id="rId29"/>
    <p:sldId id="804" r:id="rId30"/>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ndara" panose="020E0502030303020204" pitchFamily="34" charset="0"/>
      <p:regular r:id="rId37"/>
      <p:bold r:id="rId38"/>
      <p:italic r:id="rId39"/>
      <p:boldItalic r:id="rId40"/>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FF"/>
    <a:srgbClr val="F14343"/>
    <a:srgbClr val="6BFDD7"/>
    <a:srgbClr val="6AFE98"/>
    <a:srgbClr val="6AFE78"/>
    <a:srgbClr val="6AFE8D"/>
    <a:srgbClr val="72F6BA"/>
    <a:srgbClr val="71F781"/>
    <a:srgbClr val="69FF7B"/>
    <a:srgbClr val="69FF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11" autoAdjust="0"/>
    <p:restoredTop sz="81886" autoAdjust="0"/>
  </p:normalViewPr>
  <p:slideViewPr>
    <p:cSldViewPr snapToGrid="0">
      <p:cViewPr varScale="1">
        <p:scale>
          <a:sx n="100" d="100"/>
          <a:sy n="100" d="100"/>
        </p:scale>
        <p:origin x="114" y="138"/>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varScale="1">
      <p:scale>
        <a:sx n="100" d="100"/>
        <a:sy n="100" d="100"/>
      </p:scale>
      <p:origin x="0" y="-2796"/>
    </p:cViewPr>
  </p:sorterViewPr>
  <p:notesViewPr>
    <p:cSldViewPr snapToGrid="0">
      <p:cViewPr varScale="1">
        <p:scale>
          <a:sx n="83" d="100"/>
          <a:sy n="83" d="100"/>
        </p:scale>
        <p:origin x="-122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21/4/2022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theaircurrent.com/aviation-safety/what-is-the-boeing-737-max-maneuvering-characteristics-augmentation-system-mcas-jt61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 January 2016, the </a:t>
            </a:r>
            <a:r>
              <a:rPr lang="en-US" sz="1200" b="0" i="0" u="none" strike="noStrike" kern="1200" dirty="0">
                <a:solidFill>
                  <a:schemeClr val="tx1"/>
                </a:solidFill>
                <a:effectLst/>
                <a:latin typeface="+mn-lt"/>
                <a:ea typeface="+mn-ea"/>
                <a:cs typeface="+mn-cs"/>
                <a:hlinkClick r:id="rId3" tooltip="Sustainable Development Goals"/>
              </a:rPr>
              <a:t>17 Sustainable Development Goals (SDGs) </a:t>
            </a:r>
            <a:r>
              <a:rPr lang="en-US" sz="1200" b="0" i="0" kern="1200" dirty="0">
                <a:solidFill>
                  <a:schemeClr val="tx1"/>
                </a:solidFill>
                <a:effectLst/>
                <a:latin typeface="+mn-lt"/>
                <a:ea typeface="+mn-ea"/>
                <a:cs typeface="+mn-cs"/>
              </a:rPr>
              <a:t>of the </a:t>
            </a:r>
            <a:r>
              <a:rPr lang="en-US" sz="1200" b="0" i="0" u="none" strike="noStrike" kern="1200" dirty="0">
                <a:solidFill>
                  <a:schemeClr val="tx1"/>
                </a:solidFill>
                <a:effectLst/>
                <a:latin typeface="+mn-lt"/>
                <a:ea typeface="+mn-ea"/>
                <a:cs typeface="+mn-cs"/>
                <a:hlinkClick r:id="rId4"/>
              </a:rPr>
              <a:t>2030 Agenda for Sustainable Development</a:t>
            </a:r>
            <a:r>
              <a:rPr lang="en-US" sz="1200" b="0" i="0" kern="1200" dirty="0">
                <a:solidFill>
                  <a:schemeClr val="tx1"/>
                </a:solidFill>
                <a:effectLst/>
                <a:latin typeface="+mn-lt"/>
                <a:ea typeface="+mn-ea"/>
                <a:cs typeface="+mn-cs"/>
              </a:rPr>
              <a:t> — adopted by world leaders in September 2015 at an </a:t>
            </a:r>
            <a:r>
              <a:rPr lang="en-US" sz="1200" b="0" i="0" u="none" strike="noStrike" kern="1200" dirty="0">
                <a:solidFill>
                  <a:schemeClr val="tx1"/>
                </a:solidFill>
                <a:effectLst/>
                <a:latin typeface="+mn-lt"/>
                <a:ea typeface="+mn-ea"/>
                <a:cs typeface="+mn-cs"/>
                <a:hlinkClick r:id="rId5" tooltip="UN Sustainable Development Summit"/>
              </a:rPr>
              <a:t>historic UN Summit </a:t>
            </a:r>
            <a:r>
              <a:rPr lang="en-US" sz="1200" b="0" i="0" kern="1200" dirty="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http://www.un.org/sustainabledevelopment/development-agenda/</a:t>
            </a:r>
          </a:p>
        </p:txBody>
      </p:sp>
      <p:sp>
        <p:nvSpPr>
          <p:cNvPr id="4" name="Slide Number Placeholder 3"/>
          <p:cNvSpPr>
            <a:spLocks noGrp="1"/>
          </p:cNvSpPr>
          <p:nvPr>
            <p:ph type="sldNum" sz="quarter" idx="10"/>
          </p:nvPr>
        </p:nvSpPr>
        <p:spPr/>
        <p:txBody>
          <a:bodyPr/>
          <a:lstStyle/>
          <a:p>
            <a:fld id="{D046E1A4-200E-4ABD-9212-41EB0F3A9311}" type="slidenum">
              <a:rPr lang="en-US" smtClean="0"/>
              <a:t>1</a:t>
            </a:fld>
            <a:endParaRPr lang="en-US"/>
          </a:p>
        </p:txBody>
      </p:sp>
    </p:spTree>
    <p:extLst>
      <p:ext uri="{BB962C8B-B14F-4D97-AF65-F5344CB8AC3E}">
        <p14:creationId xmlns:p14="http://schemas.microsoft.com/office/powerpoint/2010/main" val="3574459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Engineering makes it possible for people to live AND THRIVE in communities</a:t>
            </a:r>
          </a:p>
          <a:p>
            <a:r>
              <a:rPr lang="en-US" dirty="0"/>
              <a:t>Helping others to thrive is the definition of love</a:t>
            </a:r>
          </a:p>
          <a:p>
            <a:r>
              <a:rPr lang="en-US" dirty="0"/>
              <a:t>Putting it all together, Engineering is love!</a:t>
            </a:r>
          </a:p>
        </p:txBody>
      </p:sp>
      <p:sp>
        <p:nvSpPr>
          <p:cNvPr id="4" name="Slide Number Placeholder 3"/>
          <p:cNvSpPr>
            <a:spLocks noGrp="1"/>
          </p:cNvSpPr>
          <p:nvPr>
            <p:ph type="sldNum" sz="quarter" idx="5"/>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4167484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http://www.un.org/sustainabledevelopment/blog/2017/07/billions-around-the-world-lack-safe-water-proper-sanitation-facilities-reveals-un-report/</a:t>
            </a:r>
          </a:p>
        </p:txBody>
      </p:sp>
      <p:sp>
        <p:nvSpPr>
          <p:cNvPr id="4" name="Slide Number Placeholder 3"/>
          <p:cNvSpPr>
            <a:spLocks noGrp="1"/>
          </p:cNvSpPr>
          <p:nvPr>
            <p:ph type="sldNum" sz="quarter" idx="10"/>
          </p:nvPr>
        </p:nvSpPr>
        <p:spPr/>
        <p:txBody>
          <a:bodyPr/>
          <a:lstStyle/>
          <a:p>
            <a:fld id="{D046E1A4-200E-4ABD-9212-41EB0F3A9311}" type="slidenum">
              <a:rPr lang="en-US" smtClean="0"/>
              <a:t>3</a:t>
            </a:fld>
            <a:endParaRPr lang="en-US"/>
          </a:p>
        </p:txBody>
      </p:sp>
    </p:spTree>
    <p:extLst>
      <p:ext uri="{BB962C8B-B14F-4D97-AF65-F5344CB8AC3E}">
        <p14:creationId xmlns:p14="http://schemas.microsoft.com/office/powerpoint/2010/main" val="1954662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can we do to treat</a:t>
            </a:r>
            <a:r>
              <a:rPr lang="en-US" baseline="0" dirty="0"/>
              <a:t> </a:t>
            </a:r>
            <a:r>
              <a:rPr lang="en-US" dirty="0"/>
              <a:t>the dirty water that we are providing</a:t>
            </a:r>
            <a:r>
              <a:rPr lang="en-US" baseline="0" dirty="0"/>
              <a:t>  to rural communities?</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4</a:t>
            </a:fld>
            <a:endParaRPr lang="en-US"/>
          </a:p>
        </p:txBody>
      </p:sp>
    </p:spTree>
    <p:extLst>
      <p:ext uri="{BB962C8B-B14F-4D97-AF65-F5344CB8AC3E}">
        <p14:creationId xmlns:p14="http://schemas.microsoft.com/office/powerpoint/2010/main" val="3286448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15</a:t>
            </a:fld>
            <a:endParaRPr lang="en-US"/>
          </a:p>
        </p:txBody>
      </p:sp>
    </p:spTree>
    <p:extLst>
      <p:ext uri="{BB962C8B-B14F-4D97-AF65-F5344CB8AC3E}">
        <p14:creationId xmlns:p14="http://schemas.microsoft.com/office/powerpoint/2010/main" val="1723609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Useful Technology is POWERFUL</a:t>
            </a:r>
          </a:p>
        </p:txBody>
      </p:sp>
      <p:sp>
        <p:nvSpPr>
          <p:cNvPr id="4" name="Slide Number Placeholder 3"/>
          <p:cNvSpPr>
            <a:spLocks noGrp="1"/>
          </p:cNvSpPr>
          <p:nvPr>
            <p:ph type="sldNum" sz="quarter" idx="5"/>
          </p:nvPr>
        </p:nvSpPr>
        <p:spPr/>
        <p:txBody>
          <a:bodyPr/>
          <a:lstStyle/>
          <a:p>
            <a:fld id="{D046E1A4-200E-4ABD-9212-41EB0F3A9311}" type="slidenum">
              <a:rPr lang="en-US" smtClean="0"/>
              <a:t>17</a:t>
            </a:fld>
            <a:endParaRPr lang="en-US"/>
          </a:p>
        </p:txBody>
      </p:sp>
    </p:spTree>
    <p:extLst>
      <p:ext uri="{BB962C8B-B14F-4D97-AF65-F5344CB8AC3E}">
        <p14:creationId xmlns:p14="http://schemas.microsoft.com/office/powerpoint/2010/main" val="1973362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sometimes compensate for poor engineering by providing more inputs</a:t>
            </a:r>
          </a:p>
          <a:p>
            <a:pPr lvl="1"/>
            <a:r>
              <a:rPr lang="en-US" dirty="0"/>
              <a:t>Energy – fossil fuels</a:t>
            </a:r>
          </a:p>
          <a:p>
            <a:pPr lvl="1"/>
            <a:r>
              <a:rPr lang="en-US" dirty="0"/>
              <a:t>Education</a:t>
            </a:r>
          </a:p>
          <a:p>
            <a:pPr lvl="1"/>
            <a:r>
              <a:rPr lang="en-US" dirty="0"/>
              <a:t>Money</a:t>
            </a:r>
          </a:p>
          <a:p>
            <a:pPr lvl="1"/>
            <a:r>
              <a:rPr lang="en-US" dirty="0"/>
              <a:t>Management</a:t>
            </a:r>
          </a:p>
          <a:p>
            <a:pPr lvl="1"/>
            <a:r>
              <a:rPr lang="en-US" dirty="0"/>
              <a:t>Labor</a:t>
            </a:r>
          </a:p>
          <a:p>
            <a:r>
              <a:rPr lang="en-US" dirty="0"/>
              <a:t>You can sometimes reduce this burden on society by improving the technologies</a:t>
            </a:r>
          </a:p>
          <a:p>
            <a:r>
              <a:rPr lang="en-US" dirty="0"/>
              <a:t>These factors are multipliers!!!!</a:t>
            </a:r>
          </a:p>
          <a:p>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18</a:t>
            </a:fld>
            <a:endParaRPr lang="en-US"/>
          </a:p>
        </p:txBody>
      </p:sp>
    </p:spTree>
    <p:extLst>
      <p:ext uri="{BB962C8B-B14F-4D97-AF65-F5344CB8AC3E}">
        <p14:creationId xmlns:p14="http://schemas.microsoft.com/office/powerpoint/2010/main" val="4115171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most of the time the pump breaks down within a few years, by which time I’ll have moved on to another project in another country. Another NGO or another project manager will take over where I left off, and the cycle continues.</a:t>
            </a:r>
          </a:p>
          <a:p>
            <a:r>
              <a:rPr lang="en-US" dirty="0"/>
              <a:t>Each time we repeat the cycle, we believe optimistically our response will work. We falsely attribute the breakdown of a pump to poor government policies, corrupt local officials or weak management by the water-user committee.</a:t>
            </a:r>
          </a:p>
          <a:p>
            <a:r>
              <a:rPr lang="en-US" dirty="0"/>
              <a:t>https://www.theguardian.com/global-development-professionals-network/2017/apr/07/clean-water-everyone-sdg-failure</a:t>
            </a:r>
          </a:p>
        </p:txBody>
      </p:sp>
      <p:sp>
        <p:nvSpPr>
          <p:cNvPr id="4" name="Slide Number Placeholder 3"/>
          <p:cNvSpPr>
            <a:spLocks noGrp="1"/>
          </p:cNvSpPr>
          <p:nvPr>
            <p:ph type="sldNum" sz="quarter" idx="10"/>
          </p:nvPr>
        </p:nvSpPr>
        <p:spPr/>
        <p:txBody>
          <a:bodyPr/>
          <a:lstStyle/>
          <a:p>
            <a:fld id="{D046E1A4-200E-4ABD-9212-41EB0F3A9311}" type="slidenum">
              <a:rPr lang="en-US" smtClean="0"/>
              <a:t>19</a:t>
            </a:fld>
            <a:endParaRPr lang="en-US"/>
          </a:p>
        </p:txBody>
      </p:sp>
    </p:spTree>
    <p:extLst>
      <p:ext uri="{BB962C8B-B14F-4D97-AF65-F5344CB8AC3E}">
        <p14:creationId xmlns:p14="http://schemas.microsoft.com/office/powerpoint/2010/main" val="3510853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Manual operation fully enabled (Max 8 lesson)</a:t>
            </a:r>
          </a:p>
          <a:p>
            <a:r>
              <a:rPr lang="en-US" dirty="0"/>
              <a:t>Use physics</a:t>
            </a:r>
            <a:r>
              <a:rPr lang="en-US" baseline="0" dirty="0"/>
              <a:t> rather than software to enable reliable operation</a:t>
            </a:r>
          </a:p>
          <a:p>
            <a:r>
              <a:rPr lang="en-US" baseline="0" dirty="0"/>
              <a:t>Smart hydraulics (example of </a:t>
            </a:r>
            <a:r>
              <a:rPr lang="en-US" baseline="0" dirty="0" err="1"/>
              <a:t>StaRS</a:t>
            </a:r>
            <a:r>
              <a:rPr lang="en-US" baseline="0" dirty="0"/>
              <a:t> flow control system)</a:t>
            </a:r>
            <a:endParaRPr lang="en-US" dirty="0"/>
          </a:p>
          <a:p>
            <a:r>
              <a:rPr lang="en-US" dirty="0">
                <a:hlinkClick r:id="rId3"/>
              </a:rPr>
              <a:t>https://theaircurrent.com/aviation-safety/what-is-the-boeing-737-max-maneuvering-characteristics-augmentation-system-mcas-jt610/</a:t>
            </a:r>
            <a:endParaRPr lang="en-US" dirty="0"/>
          </a:p>
          <a:p>
            <a:r>
              <a:rPr lang="en-US" dirty="0"/>
              <a:t>By moving the larger and more</a:t>
            </a:r>
            <a:r>
              <a:rPr lang="en-US" baseline="0" dirty="0"/>
              <a:t> fuel efficient </a:t>
            </a:r>
            <a:r>
              <a:rPr lang="en-US" dirty="0"/>
              <a:t>engine</a:t>
            </a:r>
            <a:r>
              <a:rPr lang="en-US" baseline="0" dirty="0"/>
              <a:t> slightly forward and higher up they increased fuel efficiency by 14%</a:t>
            </a:r>
          </a:p>
          <a:p>
            <a:r>
              <a:rPr lang="en-US" baseline="0" dirty="0"/>
              <a:t>Caused an increased moment on the aircraft causing it to tend to rotate the nose up.</a:t>
            </a:r>
          </a:p>
          <a:p>
            <a:r>
              <a:rPr lang="en-US" baseline="0" dirty="0"/>
              <a:t>Connect water treatment plant design to Max 8 aircraft.</a:t>
            </a:r>
            <a:endParaRPr lang="en-US" dirty="0"/>
          </a:p>
          <a:p>
            <a:r>
              <a:rPr lang="en-US" dirty="0"/>
              <a:t>Separate control and monitoring </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2040988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get a Ph.D. doing step 1 sometimes.</a:t>
            </a:r>
          </a:p>
          <a:p>
            <a:r>
              <a:rPr lang="en-US" dirty="0"/>
              <a:t>Step 2 is great for getting a Ph.D.</a:t>
            </a:r>
          </a:p>
          <a:p>
            <a:r>
              <a:rPr lang="en-US" dirty="0"/>
              <a:t>Steps</a:t>
            </a:r>
            <a:r>
              <a:rPr lang="en-US" baseline="0" dirty="0"/>
              <a:t> 3 and 4 are much harder!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492186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267038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41286610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273500051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362496132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4716026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2043115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89051309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infrastructurereportcard.org/cat-item/drinking-water/"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85800" y="34111"/>
            <a:ext cx="10801350" cy="6823889"/>
          </a:xfrm>
          <a:prstGeom prst="rect">
            <a:avLst/>
          </a:prstGeom>
        </p:spPr>
      </p:pic>
      <p:sp>
        <p:nvSpPr>
          <p:cNvPr id="2" name="TextBox 1"/>
          <p:cNvSpPr txBox="1"/>
          <p:nvPr/>
        </p:nvSpPr>
        <p:spPr>
          <a:xfrm>
            <a:off x="3119839" y="1066800"/>
            <a:ext cx="2877711" cy="707886"/>
          </a:xfrm>
          <a:prstGeom prst="rect">
            <a:avLst/>
          </a:prstGeom>
          <a:noFill/>
        </p:spPr>
        <p:txBody>
          <a:bodyPr wrap="none" rtlCol="0">
            <a:spAutoFit/>
          </a:bodyPr>
          <a:lstStyle/>
          <a:p>
            <a:r>
              <a:rPr lang="en-US" sz="4000" dirty="0"/>
              <a:t>2015 to 2030</a:t>
            </a:r>
          </a:p>
        </p:txBody>
      </p:sp>
    </p:spTree>
    <p:extLst>
      <p:ext uri="{BB962C8B-B14F-4D97-AF65-F5344CB8AC3E}">
        <p14:creationId xmlns:p14="http://schemas.microsoft.com/office/powerpoint/2010/main" val="10600988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4DF4-455A-416C-B1E6-0515A0468AE0}"/>
              </a:ext>
            </a:extLst>
          </p:cNvPr>
          <p:cNvSpPr>
            <a:spLocks noGrp="1"/>
          </p:cNvSpPr>
          <p:nvPr>
            <p:ph type="title"/>
          </p:nvPr>
        </p:nvSpPr>
        <p:spPr/>
        <p:txBody>
          <a:bodyPr/>
          <a:lstStyle/>
          <a:p>
            <a:r>
              <a:rPr lang="en-US" dirty="0"/>
              <a:t>Clarification</a:t>
            </a:r>
          </a:p>
        </p:txBody>
      </p:sp>
      <p:sp>
        <p:nvSpPr>
          <p:cNvPr id="3" name="Content Placeholder 2">
            <a:extLst>
              <a:ext uri="{FF2B5EF4-FFF2-40B4-BE49-F238E27FC236}">
                <a16:creationId xmlns:a16="http://schemas.microsoft.com/office/drawing/2014/main" id="{40776639-53B2-451E-8163-C2FB05B4D035}"/>
              </a:ext>
            </a:extLst>
          </p:cNvPr>
          <p:cNvSpPr>
            <a:spLocks noGrp="1"/>
          </p:cNvSpPr>
          <p:nvPr>
            <p:ph idx="1"/>
          </p:nvPr>
        </p:nvSpPr>
        <p:spPr>
          <a:xfrm>
            <a:off x="457200" y="1600200"/>
            <a:ext cx="7724775" cy="4525963"/>
          </a:xfrm>
        </p:spPr>
        <p:txBody>
          <a:bodyPr/>
          <a:lstStyle/>
          <a:p>
            <a:r>
              <a:rPr lang="en-US" dirty="0"/>
              <a:t>Diffusers and jet reverser keep floc filter fluidized</a:t>
            </a:r>
          </a:p>
          <a:p>
            <a:r>
              <a:rPr lang="en-US" dirty="0"/>
              <a:t>Flocs in the floc filter capture small particles that failed to flocculate</a:t>
            </a:r>
          </a:p>
          <a:p>
            <a:r>
              <a:rPr lang="en-US" dirty="0"/>
              <a:t>Excess flocs flow into the floc hopper</a:t>
            </a:r>
          </a:p>
          <a:p>
            <a:r>
              <a:rPr lang="en-US" dirty="0"/>
              <a:t>Particles that settle faster than the plate settler capture velocity are converted into larger flocs by the plate settlers (and returned to the floc filter)</a:t>
            </a:r>
          </a:p>
        </p:txBody>
      </p:sp>
      <p:pic>
        <p:nvPicPr>
          <p:cNvPr id="4" name="Picture 3">
            <a:extLst>
              <a:ext uri="{FF2B5EF4-FFF2-40B4-BE49-F238E27FC236}">
                <a16:creationId xmlns:a16="http://schemas.microsoft.com/office/drawing/2014/main" id="{8069847A-D80F-47A3-9108-4C139805D99E}"/>
              </a:ext>
            </a:extLst>
          </p:cNvPr>
          <p:cNvPicPr>
            <a:picLocks noChangeAspect="1"/>
          </p:cNvPicPr>
          <p:nvPr/>
        </p:nvPicPr>
        <p:blipFill>
          <a:blip r:embed="rId2"/>
          <a:stretch>
            <a:fillRect/>
          </a:stretch>
        </p:blipFill>
        <p:spPr>
          <a:xfrm>
            <a:off x="8357048" y="0"/>
            <a:ext cx="3834952" cy="6858000"/>
          </a:xfrm>
          <a:prstGeom prst="rect">
            <a:avLst/>
          </a:prstGeom>
        </p:spPr>
      </p:pic>
      <p:pic>
        <p:nvPicPr>
          <p:cNvPr id="5" name="Picture 4">
            <a:extLst>
              <a:ext uri="{FF2B5EF4-FFF2-40B4-BE49-F238E27FC236}">
                <a16:creationId xmlns:a16="http://schemas.microsoft.com/office/drawing/2014/main" id="{7BFA3ED8-5F69-4954-BF8E-88F13D630D0C}"/>
              </a:ext>
            </a:extLst>
          </p:cNvPr>
          <p:cNvPicPr>
            <a:picLocks noChangeAspect="1"/>
          </p:cNvPicPr>
          <p:nvPr/>
        </p:nvPicPr>
        <p:blipFill>
          <a:blip r:embed="rId3"/>
          <a:stretch>
            <a:fillRect/>
          </a:stretch>
        </p:blipFill>
        <p:spPr>
          <a:xfrm>
            <a:off x="0" y="0"/>
            <a:ext cx="2657475" cy="1407651"/>
          </a:xfrm>
          <a:prstGeom prst="rect">
            <a:avLst/>
          </a:prstGeom>
        </p:spPr>
      </p:pic>
    </p:spTree>
    <p:extLst>
      <p:ext uri="{BB962C8B-B14F-4D97-AF65-F5344CB8AC3E}">
        <p14:creationId xmlns:p14="http://schemas.microsoft.com/office/powerpoint/2010/main" val="1664400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37A8A-2DD4-4FE7-A6FA-E7A8A8FFBA5D}"/>
              </a:ext>
            </a:extLst>
          </p:cNvPr>
          <p:cNvSpPr>
            <a:spLocks noGrp="1"/>
          </p:cNvSpPr>
          <p:nvPr>
            <p:ph type="title"/>
          </p:nvPr>
        </p:nvSpPr>
        <p:spPr>
          <a:xfrm>
            <a:off x="457199" y="228600"/>
            <a:ext cx="6877051" cy="1143000"/>
          </a:xfrm>
        </p:spPr>
        <p:txBody>
          <a:bodyPr/>
          <a:lstStyle/>
          <a:p>
            <a:r>
              <a:rPr lang="en-US" dirty="0"/>
              <a:t>Filtration (for clean water)</a:t>
            </a:r>
          </a:p>
        </p:txBody>
      </p:sp>
      <p:sp>
        <p:nvSpPr>
          <p:cNvPr id="3" name="Content Placeholder 2">
            <a:extLst>
              <a:ext uri="{FF2B5EF4-FFF2-40B4-BE49-F238E27FC236}">
                <a16:creationId xmlns:a16="http://schemas.microsoft.com/office/drawing/2014/main" id="{07BC74F2-42F2-4D7B-B43C-768EB1E27633}"/>
              </a:ext>
            </a:extLst>
          </p:cNvPr>
          <p:cNvSpPr>
            <a:spLocks noGrp="1"/>
          </p:cNvSpPr>
          <p:nvPr>
            <p:ph idx="1"/>
          </p:nvPr>
        </p:nvSpPr>
        <p:spPr>
          <a:xfrm>
            <a:off x="457200" y="1600200"/>
            <a:ext cx="6905625" cy="4525963"/>
          </a:xfrm>
        </p:spPr>
        <p:txBody>
          <a:bodyPr/>
          <a:lstStyle/>
          <a:p>
            <a:r>
              <a:rPr lang="en-US" sz="2800" dirty="0"/>
              <a:t>Larger flocs that attach to the constricted part of a pore…</a:t>
            </a:r>
          </a:p>
          <a:p>
            <a:r>
              <a:rPr lang="en-US" sz="2800" dirty="0"/>
              <a:t>…are filters that capture small particles</a:t>
            </a:r>
          </a:p>
          <a:p>
            <a:r>
              <a:rPr lang="en-US" sz="2800" dirty="0"/>
              <a:t>The flocs have a finite capacity to capture small particles</a:t>
            </a:r>
          </a:p>
          <a:p>
            <a:r>
              <a:rPr lang="en-US" sz="2800" dirty="0"/>
              <a:t>Constrictions don’t clog. They reach a stable minimum diameter where the shear exceeds the coagulant bond strength</a:t>
            </a:r>
          </a:p>
          <a:p>
            <a:r>
              <a:rPr lang="en-US" sz="2800" dirty="0"/>
              <a:t>The active filtration zone moves deeper and deeper into the filter until it “breaks through” and filter performance worsens</a:t>
            </a:r>
          </a:p>
        </p:txBody>
      </p:sp>
      <p:pic>
        <p:nvPicPr>
          <p:cNvPr id="4" name="Picture 3">
            <a:extLst>
              <a:ext uri="{FF2B5EF4-FFF2-40B4-BE49-F238E27FC236}">
                <a16:creationId xmlns:a16="http://schemas.microsoft.com/office/drawing/2014/main" id="{59A7ED2E-625C-4D38-84DB-FB76C3306A4F}"/>
              </a:ext>
            </a:extLst>
          </p:cNvPr>
          <p:cNvPicPr>
            <a:picLocks noChangeAspect="1"/>
          </p:cNvPicPr>
          <p:nvPr/>
        </p:nvPicPr>
        <p:blipFill>
          <a:blip r:embed="rId2"/>
          <a:stretch>
            <a:fillRect/>
          </a:stretch>
        </p:blipFill>
        <p:spPr>
          <a:xfrm>
            <a:off x="7234090" y="0"/>
            <a:ext cx="4957910" cy="6858000"/>
          </a:xfrm>
          <a:prstGeom prst="rect">
            <a:avLst/>
          </a:prstGeom>
        </p:spPr>
      </p:pic>
    </p:spTree>
    <p:extLst>
      <p:ext uri="{BB962C8B-B14F-4D97-AF65-F5344CB8AC3E}">
        <p14:creationId xmlns:p14="http://schemas.microsoft.com/office/powerpoint/2010/main" val="3998948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BAE8A-992B-496C-9E4C-8F3C34D8E786}"/>
              </a:ext>
            </a:extLst>
          </p:cNvPr>
          <p:cNvSpPr>
            <a:spLocks noGrp="1"/>
          </p:cNvSpPr>
          <p:nvPr>
            <p:ph type="title"/>
          </p:nvPr>
        </p:nvSpPr>
        <p:spPr>
          <a:xfrm>
            <a:off x="457199" y="228600"/>
            <a:ext cx="6343651" cy="1143000"/>
          </a:xfrm>
        </p:spPr>
        <p:txBody>
          <a:bodyPr/>
          <a:lstStyle/>
          <a:p>
            <a:r>
              <a:rPr lang="en-US" dirty="0"/>
              <a:t>Zoom out one step! </a:t>
            </a:r>
          </a:p>
        </p:txBody>
      </p:sp>
      <p:sp>
        <p:nvSpPr>
          <p:cNvPr id="3" name="Content Placeholder 2">
            <a:extLst>
              <a:ext uri="{FF2B5EF4-FFF2-40B4-BE49-F238E27FC236}">
                <a16:creationId xmlns:a16="http://schemas.microsoft.com/office/drawing/2014/main" id="{100061E7-A694-4170-9363-09DF747DBD2A}"/>
              </a:ext>
            </a:extLst>
          </p:cNvPr>
          <p:cNvSpPr>
            <a:spLocks noGrp="1"/>
          </p:cNvSpPr>
          <p:nvPr>
            <p:ph idx="1"/>
          </p:nvPr>
        </p:nvSpPr>
        <p:spPr/>
        <p:txBody>
          <a:bodyPr/>
          <a:lstStyle/>
          <a:p>
            <a:r>
              <a:rPr lang="en-US" dirty="0"/>
              <a:t>Parametric design</a:t>
            </a:r>
          </a:p>
          <a:p>
            <a:r>
              <a:rPr lang="en-US" dirty="0"/>
              <a:t>Insight that humans have much </a:t>
            </a:r>
            <a:br>
              <a:rPr lang="en-US" dirty="0"/>
            </a:br>
            <a:r>
              <a:rPr lang="en-US" dirty="0"/>
              <a:t>to learn about how the universe works</a:t>
            </a:r>
          </a:p>
          <a:p>
            <a:r>
              <a:rPr lang="en-US" dirty="0"/>
              <a:t>Technology matters</a:t>
            </a:r>
          </a:p>
          <a:p>
            <a:r>
              <a:rPr lang="en-US" dirty="0"/>
              <a:t>Multipliers</a:t>
            </a:r>
          </a:p>
          <a:p>
            <a:r>
              <a:rPr lang="en-US" dirty="0"/>
              <a:t>US drinking water treatment infrastructure</a:t>
            </a:r>
          </a:p>
          <a:p>
            <a:endParaRPr lang="en-US" dirty="0"/>
          </a:p>
        </p:txBody>
      </p:sp>
      <p:pic>
        <p:nvPicPr>
          <p:cNvPr id="4" name="Picture 3">
            <a:extLst>
              <a:ext uri="{FF2B5EF4-FFF2-40B4-BE49-F238E27FC236}">
                <a16:creationId xmlns:a16="http://schemas.microsoft.com/office/drawing/2014/main" id="{EFD44E59-A040-4475-83FA-9B415B55B1A1}"/>
              </a:ext>
            </a:extLst>
          </p:cNvPr>
          <p:cNvPicPr>
            <a:picLocks noChangeAspect="1"/>
          </p:cNvPicPr>
          <p:nvPr/>
        </p:nvPicPr>
        <p:blipFill>
          <a:blip r:embed="rId2"/>
          <a:stretch>
            <a:fillRect/>
          </a:stretch>
        </p:blipFill>
        <p:spPr>
          <a:xfrm>
            <a:off x="6606540" y="-1"/>
            <a:ext cx="5585460" cy="2757497"/>
          </a:xfrm>
          <a:prstGeom prst="rect">
            <a:avLst/>
          </a:prstGeom>
        </p:spPr>
      </p:pic>
    </p:spTree>
    <p:extLst>
      <p:ext uri="{BB962C8B-B14F-4D97-AF65-F5344CB8AC3E}">
        <p14:creationId xmlns:p14="http://schemas.microsoft.com/office/powerpoint/2010/main" val="835920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46CAFC-7FD5-4044-8606-83AE7A499990}"/>
              </a:ext>
            </a:extLst>
          </p:cNvPr>
          <p:cNvPicPr>
            <a:picLocks noChangeAspect="1"/>
          </p:cNvPicPr>
          <p:nvPr/>
        </p:nvPicPr>
        <p:blipFill>
          <a:blip r:embed="rId2"/>
          <a:stretch>
            <a:fillRect/>
          </a:stretch>
        </p:blipFill>
        <p:spPr>
          <a:xfrm>
            <a:off x="7172324" y="4365427"/>
            <a:ext cx="4791075" cy="2284075"/>
          </a:xfrm>
          <a:prstGeom prst="rect">
            <a:avLst/>
          </a:prstGeom>
        </p:spPr>
      </p:pic>
      <p:sp>
        <p:nvSpPr>
          <p:cNvPr id="2" name="Title 1"/>
          <p:cNvSpPr>
            <a:spLocks noGrp="1"/>
          </p:cNvSpPr>
          <p:nvPr>
            <p:ph type="title"/>
          </p:nvPr>
        </p:nvSpPr>
        <p:spPr/>
        <p:txBody>
          <a:bodyPr/>
          <a:lstStyle/>
          <a:p>
            <a:r>
              <a:rPr lang="en-US"/>
              <a:t>You learned the power of parametric design</a:t>
            </a:r>
            <a:endParaRPr lang="en-US" dirty="0"/>
          </a:p>
        </p:txBody>
      </p:sp>
      <p:sp>
        <p:nvSpPr>
          <p:cNvPr id="5" name="Content Placeholder 4">
            <a:extLst>
              <a:ext uri="{FF2B5EF4-FFF2-40B4-BE49-F238E27FC236}">
                <a16:creationId xmlns:a16="http://schemas.microsoft.com/office/drawing/2014/main" id="{8A346A02-4006-4537-A972-FE06083FC325}"/>
              </a:ext>
            </a:extLst>
          </p:cNvPr>
          <p:cNvSpPr>
            <a:spLocks noGrp="1"/>
          </p:cNvSpPr>
          <p:nvPr>
            <p:ph idx="1"/>
          </p:nvPr>
        </p:nvSpPr>
        <p:spPr/>
        <p:txBody>
          <a:bodyPr/>
          <a:lstStyle/>
          <a:p>
            <a:r>
              <a:rPr lang="en-US" dirty="0"/>
              <a:t>Codify the logic of the design</a:t>
            </a:r>
          </a:p>
          <a:p>
            <a:r>
              <a:rPr lang="en-US" dirty="0"/>
              <a:t>Create the general solution rather than a specific solution</a:t>
            </a:r>
          </a:p>
          <a:p>
            <a:r>
              <a:rPr lang="en-US" dirty="0"/>
              <a:t>Now you have a tool that can create customized designs</a:t>
            </a:r>
          </a:p>
          <a:p>
            <a:r>
              <a:rPr lang="en-US" dirty="0"/>
              <a:t>If you learn that there are additional constraints you can change the configuration or the logic to capture the new constraints and develop a whole </a:t>
            </a:r>
            <a:br>
              <a:rPr lang="en-US" dirty="0"/>
            </a:br>
            <a:r>
              <a:rPr lang="en-US" dirty="0"/>
              <a:t>new set of designs</a:t>
            </a:r>
          </a:p>
          <a:p>
            <a:endParaRPr lang="en-US" dirty="0"/>
          </a:p>
        </p:txBody>
      </p:sp>
    </p:spTree>
    <p:extLst>
      <p:ext uri="{BB962C8B-B14F-4D97-AF65-F5344CB8AC3E}">
        <p14:creationId xmlns:p14="http://schemas.microsoft.com/office/powerpoint/2010/main" val="383587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867CE-D019-40C4-88F2-EAABE8EAF029}"/>
              </a:ext>
            </a:extLst>
          </p:cNvPr>
          <p:cNvSpPr>
            <a:spLocks noGrp="1"/>
          </p:cNvSpPr>
          <p:nvPr>
            <p:ph type="title"/>
          </p:nvPr>
        </p:nvSpPr>
        <p:spPr/>
        <p:txBody>
          <a:bodyPr/>
          <a:lstStyle/>
          <a:p>
            <a:r>
              <a:rPr lang="en-US" dirty="0"/>
              <a:t>Parametric Design could be applied to many engineering challenges</a:t>
            </a:r>
          </a:p>
        </p:txBody>
      </p:sp>
      <p:sp>
        <p:nvSpPr>
          <p:cNvPr id="3" name="Content Placeholder 2">
            <a:extLst>
              <a:ext uri="{FF2B5EF4-FFF2-40B4-BE49-F238E27FC236}">
                <a16:creationId xmlns:a16="http://schemas.microsoft.com/office/drawing/2014/main" id="{44EC28C3-D31D-4B06-9FA3-DEA3AF0A310C}"/>
              </a:ext>
            </a:extLst>
          </p:cNvPr>
          <p:cNvSpPr>
            <a:spLocks noGrp="1"/>
          </p:cNvSpPr>
          <p:nvPr>
            <p:ph idx="1"/>
          </p:nvPr>
        </p:nvSpPr>
        <p:spPr/>
        <p:txBody>
          <a:bodyPr/>
          <a:lstStyle/>
          <a:p>
            <a:r>
              <a:rPr lang="en-US" dirty="0"/>
              <a:t>Wastewater treatment plant design</a:t>
            </a:r>
          </a:p>
          <a:p>
            <a:r>
              <a:rPr lang="en-US" dirty="0"/>
              <a:t>Bridge design</a:t>
            </a:r>
          </a:p>
          <a:p>
            <a:r>
              <a:rPr lang="en-US" dirty="0"/>
              <a:t>Home design</a:t>
            </a:r>
          </a:p>
          <a:p>
            <a:r>
              <a:rPr lang="en-US" dirty="0"/>
              <a:t>Solar farm design</a:t>
            </a:r>
          </a:p>
          <a:p>
            <a:r>
              <a:rPr lang="en-US" dirty="0"/>
              <a:t>Windmill design</a:t>
            </a:r>
          </a:p>
          <a:p>
            <a:r>
              <a:rPr lang="en-US" dirty="0"/>
              <a:t>Any design!</a:t>
            </a:r>
          </a:p>
          <a:p>
            <a:endParaRPr lang="en-US" dirty="0"/>
          </a:p>
        </p:txBody>
      </p:sp>
      <p:pic>
        <p:nvPicPr>
          <p:cNvPr id="4" name="Picture 3">
            <a:extLst>
              <a:ext uri="{FF2B5EF4-FFF2-40B4-BE49-F238E27FC236}">
                <a16:creationId xmlns:a16="http://schemas.microsoft.com/office/drawing/2014/main" id="{72D50AEC-0463-4A2B-B2A4-D9D4677CCD48}"/>
              </a:ext>
            </a:extLst>
          </p:cNvPr>
          <p:cNvPicPr>
            <a:picLocks noChangeAspect="1"/>
          </p:cNvPicPr>
          <p:nvPr/>
        </p:nvPicPr>
        <p:blipFill>
          <a:blip r:embed="rId2"/>
          <a:stretch>
            <a:fillRect/>
          </a:stretch>
        </p:blipFill>
        <p:spPr>
          <a:xfrm>
            <a:off x="4606757" y="2428875"/>
            <a:ext cx="7438395" cy="3672277"/>
          </a:xfrm>
          <a:prstGeom prst="rect">
            <a:avLst/>
          </a:prstGeom>
        </p:spPr>
      </p:pic>
    </p:spTree>
    <p:extLst>
      <p:ext uri="{BB962C8B-B14F-4D97-AF65-F5344CB8AC3E}">
        <p14:creationId xmlns:p14="http://schemas.microsoft.com/office/powerpoint/2010/main" val="2190072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84457-85AB-4854-AC07-D51A60007162}"/>
              </a:ext>
            </a:extLst>
          </p:cNvPr>
          <p:cNvSpPr>
            <a:spLocks noGrp="1"/>
          </p:cNvSpPr>
          <p:nvPr>
            <p:ph type="title"/>
          </p:nvPr>
        </p:nvSpPr>
        <p:spPr/>
        <p:txBody>
          <a:bodyPr/>
          <a:lstStyle/>
          <a:p>
            <a:r>
              <a:rPr lang="en-US" dirty="0"/>
              <a:t>The edge of knowledge is very near</a:t>
            </a:r>
            <a:br>
              <a:rPr lang="en-US" dirty="0"/>
            </a:br>
            <a:r>
              <a:rPr lang="en-US" dirty="0"/>
              <a:t>(We have major gaps in our knowledge!)</a:t>
            </a:r>
          </a:p>
        </p:txBody>
      </p:sp>
      <p:sp>
        <p:nvSpPr>
          <p:cNvPr id="3" name="Content Placeholder 2">
            <a:extLst>
              <a:ext uri="{FF2B5EF4-FFF2-40B4-BE49-F238E27FC236}">
                <a16:creationId xmlns:a16="http://schemas.microsoft.com/office/drawing/2014/main" id="{90F870FB-815C-41F9-8013-6EBDA1E43E49}"/>
              </a:ext>
            </a:extLst>
          </p:cNvPr>
          <p:cNvSpPr>
            <a:spLocks noGrp="1"/>
          </p:cNvSpPr>
          <p:nvPr>
            <p:ph idx="1"/>
          </p:nvPr>
        </p:nvSpPr>
        <p:spPr/>
        <p:txBody>
          <a:bodyPr/>
          <a:lstStyle/>
          <a:p>
            <a:r>
              <a:rPr lang="en-US" dirty="0"/>
              <a:t>We want to encourage skepticism and we want to develop insights to guide thoughtful skepticism. A key skill for successful engineering is the ability to identify the location of the edge of knowledge. </a:t>
            </a:r>
            <a:r>
              <a:rPr lang="en-US" sz="2400" dirty="0"/>
              <a:t>– from </a:t>
            </a:r>
            <a:r>
              <a:rPr lang="en-US" sz="2400" b="1" dirty="0"/>
              <a:t>The Physics of Water Treatment Design</a:t>
            </a:r>
            <a:endParaRPr lang="en-US" b="1" dirty="0"/>
          </a:p>
          <a:p>
            <a:r>
              <a:rPr lang="en-US" dirty="0"/>
              <a:t> There are MANY opportunities to improve </a:t>
            </a:r>
          </a:p>
          <a:p>
            <a:pPr lvl="1"/>
            <a:r>
              <a:rPr lang="en-US" dirty="0"/>
              <a:t>drinking water treatment technologies</a:t>
            </a:r>
          </a:p>
          <a:p>
            <a:pPr lvl="2"/>
            <a:r>
              <a:rPr lang="en-US" dirty="0"/>
              <a:t>Floc filters</a:t>
            </a:r>
          </a:p>
          <a:p>
            <a:pPr lvl="2"/>
            <a:r>
              <a:rPr lang="en-US" dirty="0"/>
              <a:t>Sand filters</a:t>
            </a:r>
          </a:p>
          <a:p>
            <a:pPr lvl="1"/>
            <a:r>
              <a:rPr lang="en-US" dirty="0"/>
              <a:t>water treatment plant operation</a:t>
            </a:r>
          </a:p>
          <a:p>
            <a:pPr lvl="2"/>
            <a:r>
              <a:rPr lang="en-US" dirty="0"/>
              <a:t>Coagulant dosing</a:t>
            </a:r>
          </a:p>
        </p:txBody>
      </p:sp>
      <p:pic>
        <p:nvPicPr>
          <p:cNvPr id="1026" name="Picture 2" descr="internal figure">
            <a:extLst>
              <a:ext uri="{FF2B5EF4-FFF2-40B4-BE49-F238E27FC236}">
                <a16:creationId xmlns:a16="http://schemas.microsoft.com/office/drawing/2014/main" id="{DBE0FD8C-7D53-49D7-BBF2-F85F074627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8180" y="4064692"/>
            <a:ext cx="3893820" cy="2793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137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D2F8-2088-4301-B794-737C81CBD2BC}"/>
              </a:ext>
            </a:extLst>
          </p:cNvPr>
          <p:cNvSpPr>
            <a:spLocks noGrp="1"/>
          </p:cNvSpPr>
          <p:nvPr>
            <p:ph type="title"/>
          </p:nvPr>
        </p:nvSpPr>
        <p:spPr/>
        <p:txBody>
          <a:bodyPr/>
          <a:lstStyle/>
          <a:p>
            <a:r>
              <a:rPr lang="en-US" dirty="0"/>
              <a:t>Use the scientific method to test hypotheses</a:t>
            </a:r>
          </a:p>
        </p:txBody>
      </p:sp>
      <p:sp>
        <p:nvSpPr>
          <p:cNvPr id="3" name="Content Placeholder 2">
            <a:extLst>
              <a:ext uri="{FF2B5EF4-FFF2-40B4-BE49-F238E27FC236}">
                <a16:creationId xmlns:a16="http://schemas.microsoft.com/office/drawing/2014/main" id="{D015BB7C-ED35-44F3-BA96-ADCECB2CB811}"/>
              </a:ext>
            </a:extLst>
          </p:cNvPr>
          <p:cNvSpPr>
            <a:spLocks noGrp="1"/>
          </p:cNvSpPr>
          <p:nvPr>
            <p:ph idx="1"/>
          </p:nvPr>
        </p:nvSpPr>
        <p:spPr>
          <a:xfrm>
            <a:off x="457200" y="1600200"/>
            <a:ext cx="6175248" cy="4525963"/>
          </a:xfrm>
        </p:spPr>
        <p:txBody>
          <a:bodyPr/>
          <a:lstStyle/>
          <a:p>
            <a:r>
              <a:rPr lang="en-US" dirty="0"/>
              <a:t>Yesterday’s conversation with Minty Nu</a:t>
            </a:r>
            <a:r>
              <a:rPr lang="es-419" dirty="0"/>
              <a:t>ñ</a:t>
            </a:r>
            <a:r>
              <a:rPr lang="en-US" dirty="0" err="1"/>
              <a:t>ez</a:t>
            </a:r>
            <a:endParaRPr lang="en-US" dirty="0"/>
          </a:p>
          <a:p>
            <a:r>
              <a:rPr lang="en-US" dirty="0"/>
              <a:t>Should we assemble one of the clarifier manifolds without tapering the diffusors?</a:t>
            </a:r>
          </a:p>
          <a:p>
            <a:r>
              <a:rPr lang="en-US" dirty="0"/>
              <a:t>YES!</a:t>
            </a:r>
          </a:p>
          <a:p>
            <a:r>
              <a:rPr lang="en-US" dirty="0"/>
              <a:t>We can compare performance of the clarifiers and see which system works best</a:t>
            </a:r>
          </a:p>
        </p:txBody>
      </p:sp>
      <p:pic>
        <p:nvPicPr>
          <p:cNvPr id="4" name="Picture 3">
            <a:extLst>
              <a:ext uri="{FF2B5EF4-FFF2-40B4-BE49-F238E27FC236}">
                <a16:creationId xmlns:a16="http://schemas.microsoft.com/office/drawing/2014/main" id="{F61D5E83-59A5-485C-86B3-17CA660A25AF}"/>
              </a:ext>
            </a:extLst>
          </p:cNvPr>
          <p:cNvPicPr>
            <a:picLocks noChangeAspect="1"/>
          </p:cNvPicPr>
          <p:nvPr/>
        </p:nvPicPr>
        <p:blipFill>
          <a:blip r:embed="rId2"/>
          <a:stretch>
            <a:fillRect/>
          </a:stretch>
        </p:blipFill>
        <p:spPr>
          <a:xfrm>
            <a:off x="6827141" y="1524000"/>
            <a:ext cx="5364859" cy="4932843"/>
          </a:xfrm>
          <a:prstGeom prst="rect">
            <a:avLst/>
          </a:prstGeom>
        </p:spPr>
      </p:pic>
    </p:spTree>
    <p:extLst>
      <p:ext uri="{BB962C8B-B14F-4D97-AF65-F5344CB8AC3E}">
        <p14:creationId xmlns:p14="http://schemas.microsoft.com/office/powerpoint/2010/main" val="33607014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6A8A-ED41-4784-83B1-A4FE661006EA}"/>
              </a:ext>
            </a:extLst>
          </p:cNvPr>
          <p:cNvSpPr>
            <a:spLocks noGrp="1"/>
          </p:cNvSpPr>
          <p:nvPr>
            <p:ph type="title"/>
          </p:nvPr>
        </p:nvSpPr>
        <p:spPr/>
        <p:txBody>
          <a:bodyPr/>
          <a:lstStyle/>
          <a:p>
            <a:r>
              <a:rPr lang="en-US" dirty="0"/>
              <a:t>Useful Technology IS an Undervalued Factor</a:t>
            </a:r>
          </a:p>
        </p:txBody>
      </p:sp>
      <p:sp>
        <p:nvSpPr>
          <p:cNvPr id="3" name="Content Placeholder 2">
            <a:extLst>
              <a:ext uri="{FF2B5EF4-FFF2-40B4-BE49-F238E27FC236}">
                <a16:creationId xmlns:a16="http://schemas.microsoft.com/office/drawing/2014/main" id="{AF9ACA93-1E99-4986-9A44-F42A921C5688}"/>
              </a:ext>
            </a:extLst>
          </p:cNvPr>
          <p:cNvSpPr>
            <a:spLocks noGrp="1"/>
          </p:cNvSpPr>
          <p:nvPr>
            <p:ph idx="1"/>
          </p:nvPr>
        </p:nvSpPr>
        <p:spPr/>
        <p:txBody>
          <a:bodyPr/>
          <a:lstStyle/>
          <a:p>
            <a:r>
              <a:rPr lang="en-US" dirty="0"/>
              <a:t>By visiting water treatment plants in Honduras, Colombia, Ethiopia, India, and Nepal it became clear that technology IS a major reason for water system failures</a:t>
            </a:r>
          </a:p>
          <a:p>
            <a:r>
              <a:rPr lang="en-US" dirty="0"/>
              <a:t>People are willing to pay for services that they value</a:t>
            </a:r>
          </a:p>
          <a:p>
            <a:pPr lvl="1"/>
            <a:r>
              <a:rPr lang="en-US" dirty="0"/>
              <a:t>No one likes to pay for terrible service (river water on tap is terrible service)!</a:t>
            </a:r>
          </a:p>
          <a:p>
            <a:pPr lvl="1"/>
            <a:r>
              <a:rPr lang="en-US" dirty="0"/>
              <a:t>If the cost of delivering better service is less than the increase in willingness to pay, then improving the service will lead to a more stable system!</a:t>
            </a:r>
          </a:p>
          <a:p>
            <a:r>
              <a:rPr lang="en-US" dirty="0"/>
              <a:t>Better service can be MUCH more sustainable!!!!!!</a:t>
            </a:r>
          </a:p>
        </p:txBody>
      </p:sp>
    </p:spTree>
    <p:extLst>
      <p:ext uri="{BB962C8B-B14F-4D97-AF65-F5344CB8AC3E}">
        <p14:creationId xmlns:p14="http://schemas.microsoft.com/office/powerpoint/2010/main" val="3843221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factors are multipliers!!!!</a:t>
            </a:r>
          </a:p>
        </p:txBody>
      </p:sp>
      <p:sp>
        <p:nvSpPr>
          <p:cNvPr id="4" name="TextBox 3"/>
          <p:cNvSpPr txBox="1"/>
          <p:nvPr/>
        </p:nvSpPr>
        <p:spPr>
          <a:xfrm>
            <a:off x="422026" y="2164140"/>
            <a:ext cx="10570522" cy="2215991"/>
          </a:xfrm>
          <a:prstGeom prst="rect">
            <a:avLst/>
          </a:prstGeom>
          <a:noFill/>
        </p:spPr>
        <p:txBody>
          <a:bodyPr wrap="none" rtlCol="0">
            <a:spAutoFit/>
          </a:bodyPr>
          <a:lstStyle/>
          <a:p>
            <a:r>
              <a:rPr lang="en-US" sz="13800" dirty="0">
                <a:latin typeface="+mn-lt"/>
              </a:rPr>
              <a:t>1x1x</a:t>
            </a:r>
            <a:r>
              <a:rPr lang="en-US" sz="13800" dirty="0">
                <a:solidFill>
                  <a:srgbClr val="008000"/>
                </a:solidFill>
                <a:latin typeface="+mn-lt"/>
              </a:rPr>
              <a:t>1</a:t>
            </a:r>
            <a:r>
              <a:rPr lang="en-US" sz="13800" dirty="0">
                <a:latin typeface="+mn-lt"/>
              </a:rPr>
              <a:t>x1x1x</a:t>
            </a:r>
            <a:r>
              <a:rPr lang="en-US" sz="13800" dirty="0">
                <a:solidFill>
                  <a:schemeClr val="accent1"/>
                </a:solidFill>
                <a:latin typeface="+mn-lt"/>
              </a:rPr>
              <a:t>0</a:t>
            </a:r>
            <a:r>
              <a:rPr lang="en-US" sz="13800" dirty="0">
                <a:latin typeface="+mn-lt"/>
              </a:rPr>
              <a:t>=0</a:t>
            </a:r>
          </a:p>
        </p:txBody>
      </p:sp>
      <p:sp>
        <p:nvSpPr>
          <p:cNvPr id="5" name="Rectangle 4"/>
          <p:cNvSpPr/>
          <p:nvPr/>
        </p:nvSpPr>
        <p:spPr>
          <a:xfrm>
            <a:off x="447164" y="2210952"/>
            <a:ext cx="10785325" cy="477054"/>
          </a:xfrm>
          <a:prstGeom prst="rect">
            <a:avLst/>
          </a:prstGeom>
        </p:spPr>
        <p:txBody>
          <a:bodyPr wrap="square">
            <a:spAutoFit/>
          </a:bodyPr>
          <a:lstStyle/>
          <a:p>
            <a:pPr marL="0" lvl="1"/>
            <a:r>
              <a:rPr lang="en-US" sz="2500" dirty="0"/>
              <a:t>Energy x Education x </a:t>
            </a:r>
            <a:r>
              <a:rPr lang="en-US" sz="2500" dirty="0">
                <a:solidFill>
                  <a:srgbClr val="008000"/>
                </a:solidFill>
              </a:rPr>
              <a:t>Money</a:t>
            </a:r>
            <a:r>
              <a:rPr lang="en-US" sz="2500" dirty="0"/>
              <a:t> x Governance x Labor x </a:t>
            </a:r>
            <a:r>
              <a:rPr lang="en-US" sz="2500" dirty="0">
                <a:solidFill>
                  <a:schemeClr val="accent1"/>
                </a:solidFill>
              </a:rPr>
              <a:t>Technology</a:t>
            </a:r>
            <a:r>
              <a:rPr lang="en-US" sz="2500" dirty="0"/>
              <a:t> = ?</a:t>
            </a:r>
          </a:p>
        </p:txBody>
      </p:sp>
      <p:sp>
        <p:nvSpPr>
          <p:cNvPr id="6" name="TextBox 5"/>
          <p:cNvSpPr txBox="1"/>
          <p:nvPr/>
        </p:nvSpPr>
        <p:spPr>
          <a:xfrm>
            <a:off x="422026" y="4221540"/>
            <a:ext cx="10785325" cy="2215991"/>
          </a:xfrm>
          <a:prstGeom prst="rect">
            <a:avLst/>
          </a:prstGeom>
          <a:noFill/>
        </p:spPr>
        <p:txBody>
          <a:bodyPr wrap="none" rtlCol="0">
            <a:spAutoFit/>
          </a:bodyPr>
          <a:lstStyle/>
          <a:p>
            <a:r>
              <a:rPr lang="en-US" sz="13800" dirty="0">
                <a:latin typeface="+mn-lt"/>
              </a:rPr>
              <a:t>1x1x</a:t>
            </a:r>
            <a:r>
              <a:rPr lang="en-US" sz="13800" dirty="0">
                <a:solidFill>
                  <a:srgbClr val="008000"/>
                </a:solidFill>
                <a:latin typeface="+mn-lt"/>
              </a:rPr>
              <a:t>½</a:t>
            </a:r>
            <a:r>
              <a:rPr lang="en-US" sz="13800" dirty="0">
                <a:latin typeface="+mn-lt"/>
              </a:rPr>
              <a:t>x1x1x</a:t>
            </a:r>
            <a:r>
              <a:rPr lang="en-US" sz="13800" dirty="0">
                <a:solidFill>
                  <a:schemeClr val="accent1"/>
                </a:solidFill>
                <a:latin typeface="+mn-lt"/>
              </a:rPr>
              <a:t>2</a:t>
            </a:r>
            <a:r>
              <a:rPr lang="en-US" sz="13800" dirty="0">
                <a:latin typeface="+mn-lt"/>
              </a:rPr>
              <a:t>=1</a:t>
            </a:r>
          </a:p>
        </p:txBody>
      </p:sp>
    </p:spTree>
    <p:extLst>
      <p:ext uri="{BB962C8B-B14F-4D97-AF65-F5344CB8AC3E}">
        <p14:creationId xmlns:p14="http://schemas.microsoft.com/office/powerpoint/2010/main" val="27969929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we talk about failed interventions reflects our world view</a:t>
            </a:r>
            <a:endParaRPr lang="en-US" dirty="0"/>
          </a:p>
        </p:txBody>
      </p:sp>
      <p:sp>
        <p:nvSpPr>
          <p:cNvPr id="3" name="Content Placeholder 2"/>
          <p:cNvSpPr>
            <a:spLocks noGrp="1"/>
          </p:cNvSpPr>
          <p:nvPr>
            <p:ph idx="1"/>
          </p:nvPr>
        </p:nvSpPr>
        <p:spPr>
          <a:xfrm>
            <a:off x="609600" y="1470378"/>
            <a:ext cx="6400800" cy="4655788"/>
          </a:xfrm>
        </p:spPr>
        <p:txBody>
          <a:bodyPr/>
          <a:lstStyle/>
          <a:p>
            <a:r>
              <a:rPr lang="en-US" dirty="0"/>
              <a:t>“The community didn’t maintain </a:t>
            </a:r>
            <a:br>
              <a:rPr lang="en-US" dirty="0"/>
            </a:br>
            <a:r>
              <a:rPr lang="en-US" dirty="0"/>
              <a:t>their water filter plant.”</a:t>
            </a:r>
          </a:p>
          <a:p>
            <a:r>
              <a:rPr lang="en-US" dirty="0"/>
              <a:t>What does this statement imply?</a:t>
            </a:r>
          </a:p>
          <a:p>
            <a:r>
              <a:rPr lang="en-US" dirty="0"/>
              <a:t>Do you think the community leaders made a rational decision?</a:t>
            </a:r>
          </a:p>
          <a:p>
            <a:r>
              <a:rPr lang="en-US" dirty="0"/>
              <a:t>Why do you think the community didn’t maintain their water treatment plant?</a:t>
            </a:r>
          </a:p>
        </p:txBody>
      </p:sp>
      <p:pic>
        <p:nvPicPr>
          <p:cNvPr id="4" name="Picture 4" descr="Marcala (15)"/>
          <p:cNvPicPr>
            <a:picLocks noChangeAspect="1" noChangeArrowheads="1"/>
          </p:cNvPicPr>
          <p:nvPr/>
        </p:nvPicPr>
        <p:blipFill>
          <a:blip r:embed="rId3" cstate="email"/>
          <a:srcRect/>
          <a:stretch>
            <a:fillRect/>
          </a:stretch>
        </p:blipFill>
        <p:spPr bwMode="auto">
          <a:xfrm>
            <a:off x="7391400" y="1470378"/>
            <a:ext cx="4572000" cy="3429000"/>
          </a:xfrm>
          <a:prstGeom prst="rect">
            <a:avLst/>
          </a:prstGeom>
          <a:noFill/>
          <a:ln w="9525">
            <a:noFill/>
            <a:miter lim="800000"/>
            <a:headEnd/>
            <a:tailEnd/>
          </a:ln>
        </p:spPr>
      </p:pic>
    </p:spTree>
    <p:extLst>
      <p:ext uri="{BB962C8B-B14F-4D97-AF65-F5344CB8AC3E}">
        <p14:creationId xmlns:p14="http://schemas.microsoft.com/office/powerpoint/2010/main" val="3243662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4400" dirty="0"/>
              <a:t>At least 1.8 billion people use a source of drinking water contaminated with feces</a:t>
            </a:r>
          </a:p>
          <a:p>
            <a:r>
              <a:rPr lang="en-US" sz="4400" dirty="0"/>
              <a:t>More than 80% of wastewater is discharged without any pollution removal</a:t>
            </a:r>
          </a:p>
        </p:txBody>
      </p:sp>
      <p:pic>
        <p:nvPicPr>
          <p:cNvPr id="1026" name="Picture 2" descr="United Nations Sustainable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76200"/>
            <a:ext cx="7410450" cy="1304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413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Why do you think the community didn’t maintain their water treatment plant?</a:t>
            </a:r>
          </a:p>
        </p:txBody>
      </p:sp>
      <p:sp>
        <p:nvSpPr>
          <p:cNvPr id="3" name="Content Placeholder 2"/>
          <p:cNvSpPr>
            <a:spLocks noGrp="1"/>
          </p:cNvSpPr>
          <p:nvPr>
            <p:ph idx="1"/>
          </p:nvPr>
        </p:nvSpPr>
        <p:spPr/>
        <p:txBody>
          <a:bodyPr/>
          <a:lstStyle/>
          <a:p>
            <a:r>
              <a:rPr lang="en-US" dirty="0"/>
              <a:t>They didn’t value clean water</a:t>
            </a:r>
          </a:p>
          <a:p>
            <a:r>
              <a:rPr lang="en-US" dirty="0"/>
              <a:t>No mechanism in place to fund operation and maintenance </a:t>
            </a:r>
          </a:p>
          <a:p>
            <a:r>
              <a:rPr lang="en-US" dirty="0"/>
              <a:t>Too expense to operate</a:t>
            </a:r>
          </a:p>
          <a:p>
            <a:r>
              <a:rPr lang="en-US" dirty="0"/>
              <a:t>Too hard to clean the filter</a:t>
            </a:r>
          </a:p>
          <a:p>
            <a:r>
              <a:rPr lang="en-US" dirty="0"/>
              <a:t>Cleaning the filter requires too much water</a:t>
            </a:r>
          </a:p>
          <a:p>
            <a:r>
              <a:rPr lang="en-US" dirty="0"/>
              <a:t>They weren’t trained how to clean the filter</a:t>
            </a:r>
          </a:p>
          <a:p>
            <a:r>
              <a:rPr lang="en-US" dirty="0"/>
              <a:t>The filter doesn’t clean the water</a:t>
            </a:r>
          </a:p>
          <a:p>
            <a:endParaRPr lang="en-US" dirty="0"/>
          </a:p>
        </p:txBody>
      </p:sp>
    </p:spTree>
    <p:extLst>
      <p:ext uri="{BB962C8B-B14F-4D97-AF65-F5344CB8AC3E}">
        <p14:creationId xmlns:p14="http://schemas.microsoft.com/office/powerpoint/2010/main" val="2586185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US Water Infrastructure</a:t>
            </a:r>
          </a:p>
        </p:txBody>
      </p:sp>
      <p:sp>
        <p:nvSpPr>
          <p:cNvPr id="8" name="Content Placeholder 7"/>
          <p:cNvSpPr>
            <a:spLocks noGrp="1"/>
          </p:cNvSpPr>
          <p:nvPr>
            <p:ph idx="1"/>
          </p:nvPr>
        </p:nvSpPr>
        <p:spPr/>
        <p:txBody>
          <a:bodyPr/>
          <a:lstStyle/>
          <a:p>
            <a:r>
              <a:rPr lang="en-US" dirty="0">
                <a:hlinkClick r:id="rId2"/>
              </a:rPr>
              <a:t>ASCE Drinking Water grade </a:t>
            </a:r>
            <a:r>
              <a:rPr lang="en-US" dirty="0"/>
              <a:t>is C-</a:t>
            </a:r>
          </a:p>
          <a:p>
            <a:r>
              <a:rPr lang="en-US" dirty="0"/>
              <a:t>What you’ve learned in this course is completely applicable to designing new and upgrading existing water treatment infrastructure anywhere on this planet</a:t>
            </a:r>
          </a:p>
          <a:p>
            <a:r>
              <a:rPr lang="en-US" dirty="0"/>
              <a:t>You have the latest insights into the core water treatment processes – the only course on the planet that teaches this material!</a:t>
            </a:r>
          </a:p>
          <a:p>
            <a:endParaRPr lang="en-US" dirty="0"/>
          </a:p>
        </p:txBody>
      </p:sp>
    </p:spTree>
    <p:extLst>
      <p:ext uri="{BB962C8B-B14F-4D97-AF65-F5344CB8AC3E}">
        <p14:creationId xmlns:p14="http://schemas.microsoft.com/office/powerpoint/2010/main" val="381190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Resilient Designs are needed in the United States too! (</a:t>
            </a:r>
            <a:r>
              <a:rPr lang="en-US" sz="3200" dirty="0"/>
              <a:t>fewer interdependent systems are better</a:t>
            </a:r>
            <a:r>
              <a:rPr lang="en-US" dirty="0"/>
              <a:t>)</a:t>
            </a:r>
          </a:p>
        </p:txBody>
      </p:sp>
      <p:sp>
        <p:nvSpPr>
          <p:cNvPr id="3" name="Content Placeholder 2"/>
          <p:cNvSpPr>
            <a:spLocks noGrp="1"/>
          </p:cNvSpPr>
          <p:nvPr>
            <p:ph idx="1"/>
          </p:nvPr>
        </p:nvSpPr>
        <p:spPr/>
        <p:txBody>
          <a:bodyPr/>
          <a:lstStyle/>
          <a:p>
            <a:r>
              <a:rPr lang="en-US" dirty="0"/>
              <a:t>NYC blackout of 1977</a:t>
            </a:r>
          </a:p>
          <a:p>
            <a:r>
              <a:rPr lang="en-US" dirty="0"/>
              <a:t>Boeing Max 8 substituted a stable aeronautic design for software feedback control (a 20 billion dollar mistake)</a:t>
            </a:r>
          </a:p>
          <a:p>
            <a:r>
              <a:rPr lang="en-US" dirty="0"/>
              <a:t>Design for steady state (cruising at flight elevation) is easy</a:t>
            </a:r>
          </a:p>
          <a:p>
            <a:r>
              <a:rPr lang="en-US" dirty="0"/>
              <a:t>Design for rapid startup after disasters (with disrupted supply chains) is much harder</a:t>
            </a:r>
          </a:p>
          <a:p>
            <a:r>
              <a:rPr lang="en-US" dirty="0"/>
              <a:t>Using Computers to manipulate valves to set flows using feedback control results in poor performance in many “modern” water treatment plants</a:t>
            </a:r>
          </a:p>
          <a:p>
            <a:endParaRPr lang="en-US" dirty="0"/>
          </a:p>
        </p:txBody>
      </p:sp>
    </p:spTree>
    <p:extLst>
      <p:ext uri="{BB962C8B-B14F-4D97-AF65-F5344CB8AC3E}">
        <p14:creationId xmlns:p14="http://schemas.microsoft.com/office/powerpoint/2010/main" val="105186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Mechanized Water Treatment Plants could be improved by using Hydraulic Controls</a:t>
            </a:r>
          </a:p>
        </p:txBody>
      </p:sp>
      <p:sp>
        <p:nvSpPr>
          <p:cNvPr id="3" name="Content Placeholder 2"/>
          <p:cNvSpPr>
            <a:spLocks noGrp="1"/>
          </p:cNvSpPr>
          <p:nvPr>
            <p:ph idx="1"/>
          </p:nvPr>
        </p:nvSpPr>
        <p:spPr/>
        <p:txBody>
          <a:bodyPr/>
          <a:lstStyle/>
          <a:p>
            <a:r>
              <a:rPr lang="en-US" dirty="0"/>
              <a:t>Computerized controls have real difficulties doing simple things like equally dividing flow between filters and maintaining steady flow</a:t>
            </a:r>
          </a:p>
          <a:p>
            <a:r>
              <a:rPr lang="en-US" dirty="0"/>
              <a:t>Computerized controls require experts to tune the algorithms and maintain the hardware and software </a:t>
            </a:r>
          </a:p>
          <a:p>
            <a:r>
              <a:rPr lang="en-US" dirty="0"/>
              <a:t>Hydraulic controls can be easily designed to reliably accomplish those goals (set it and forget it)</a:t>
            </a:r>
          </a:p>
          <a:p>
            <a:r>
              <a:rPr lang="en-US" dirty="0"/>
              <a:t>Hydraulic controls are inherently stable, resilient, don’t require electricity, and can be adjusted and maintained by plant staff</a:t>
            </a:r>
          </a:p>
        </p:txBody>
      </p:sp>
    </p:spTree>
    <p:extLst>
      <p:ext uri="{BB962C8B-B14F-4D97-AF65-F5344CB8AC3E}">
        <p14:creationId xmlns:p14="http://schemas.microsoft.com/office/powerpoint/2010/main" val="2835073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November, 2019: A Rural Water Workshop In Honduras</a:t>
            </a:r>
          </a:p>
        </p:txBody>
      </p:sp>
      <p:sp>
        <p:nvSpPr>
          <p:cNvPr id="3" name="Content Placeholder 2"/>
          <p:cNvSpPr>
            <a:spLocks noGrp="1"/>
          </p:cNvSpPr>
          <p:nvPr>
            <p:ph idx="1"/>
          </p:nvPr>
        </p:nvSpPr>
        <p:spPr>
          <a:xfrm>
            <a:off x="457200" y="1600200"/>
            <a:ext cx="6148873" cy="4525963"/>
          </a:xfrm>
        </p:spPr>
        <p:txBody>
          <a:bodyPr/>
          <a:lstStyle/>
          <a:p>
            <a:pPr lvl="0"/>
            <a:r>
              <a:rPr lang="es-HN" sz="2800" dirty="0"/>
              <a:t>APP </a:t>
            </a:r>
            <a:r>
              <a:rPr lang="es-HN" sz="2800" dirty="0" err="1"/>
              <a:t>engineer</a:t>
            </a:r>
            <a:r>
              <a:rPr lang="es-HN" sz="2800" dirty="0"/>
              <a:t>, Santiago </a:t>
            </a:r>
            <a:r>
              <a:rPr lang="es-HN" sz="2800" dirty="0" err="1"/>
              <a:t>Garcia</a:t>
            </a:r>
            <a:r>
              <a:rPr lang="es-HN" sz="2800" dirty="0"/>
              <a:t>, </a:t>
            </a:r>
            <a:r>
              <a:rPr lang="es-HN" sz="2800" dirty="0" err="1"/>
              <a:t>presented</a:t>
            </a:r>
            <a:r>
              <a:rPr lang="es-HN" sz="2800" dirty="0"/>
              <a:t> </a:t>
            </a:r>
            <a:r>
              <a:rPr lang="es-HN" sz="2800" dirty="0" err="1"/>
              <a:t>the</a:t>
            </a:r>
            <a:r>
              <a:rPr lang="es-HN" sz="2800" dirty="0"/>
              <a:t> AguaClara </a:t>
            </a:r>
            <a:r>
              <a:rPr lang="es-HN" sz="2800" dirty="0" err="1"/>
              <a:t>technology</a:t>
            </a:r>
            <a:endParaRPr lang="es-HN" sz="2800" dirty="0"/>
          </a:p>
          <a:p>
            <a:pPr lvl="0"/>
            <a:r>
              <a:rPr lang="es-HN" sz="2800" dirty="0"/>
              <a:t>Workshop </a:t>
            </a:r>
            <a:r>
              <a:rPr lang="es-HN" sz="2800" dirty="0" err="1"/>
              <a:t>participants</a:t>
            </a:r>
            <a:r>
              <a:rPr lang="es-HN" sz="2800" dirty="0"/>
              <a:t> </a:t>
            </a:r>
            <a:r>
              <a:rPr lang="es-HN" sz="2800" dirty="0" err="1"/>
              <a:t>went</a:t>
            </a:r>
            <a:r>
              <a:rPr lang="es-HN" sz="2800" dirty="0"/>
              <a:t> to </a:t>
            </a:r>
            <a:r>
              <a:rPr lang="es-HN" sz="2800" dirty="0" err="1"/>
              <a:t>visit</a:t>
            </a:r>
            <a:r>
              <a:rPr lang="es-HN" sz="2800" dirty="0"/>
              <a:t> </a:t>
            </a:r>
            <a:r>
              <a:rPr lang="es-HN" sz="2800" dirty="0" err="1"/>
              <a:t>the</a:t>
            </a:r>
            <a:r>
              <a:rPr lang="es-HN" sz="2800" dirty="0"/>
              <a:t> AguaClara </a:t>
            </a:r>
            <a:r>
              <a:rPr lang="es-HN" sz="2800" dirty="0" err="1"/>
              <a:t>plant</a:t>
            </a:r>
            <a:r>
              <a:rPr lang="es-HN" sz="2800" dirty="0"/>
              <a:t> at Jesús de </a:t>
            </a:r>
            <a:r>
              <a:rPr lang="es-HN" sz="2800" dirty="0" err="1"/>
              <a:t>Otoro</a:t>
            </a:r>
            <a:endParaRPr lang="es-HN" sz="2800" dirty="0"/>
          </a:p>
          <a:p>
            <a:pPr lvl="0"/>
            <a:r>
              <a:rPr lang="es-HN" sz="2800" dirty="0"/>
              <a:t>Pedro Ortiz, </a:t>
            </a:r>
            <a:r>
              <a:rPr lang="es-HN" sz="2800" dirty="0" err="1"/>
              <a:t>Honduran</a:t>
            </a:r>
            <a:r>
              <a:rPr lang="es-HN" sz="2800" dirty="0"/>
              <a:t> </a:t>
            </a:r>
            <a:r>
              <a:rPr lang="en-US" sz="2800" dirty="0"/>
              <a:t>government water engineer, stated that the only group in Latin America that is investigating low cost water treatment is AguaClara: “la </a:t>
            </a:r>
            <a:r>
              <a:rPr lang="en-US" sz="2800" dirty="0" err="1"/>
              <a:t>mejor</a:t>
            </a:r>
            <a:r>
              <a:rPr lang="en-US" sz="2800" dirty="0"/>
              <a:t> </a:t>
            </a:r>
            <a:r>
              <a:rPr lang="en-US" sz="2800" dirty="0" err="1"/>
              <a:t>en</a:t>
            </a:r>
            <a:r>
              <a:rPr lang="en-US" sz="2800" dirty="0"/>
              <a:t> el </a:t>
            </a:r>
            <a:r>
              <a:rPr lang="en-US" sz="2800" dirty="0" err="1"/>
              <a:t>mundo</a:t>
            </a:r>
            <a:r>
              <a:rPr lang="en-US" sz="2800" dirty="0"/>
              <a:t>”</a:t>
            </a:r>
          </a:p>
          <a:p>
            <a:endParaRPr lang="en-US" sz="2800" dirty="0"/>
          </a:p>
        </p:txBody>
      </p:sp>
      <p:pic>
        <p:nvPicPr>
          <p:cNvPr id="2050" name="Picture 2" descr="Image result for jesus de otoro aguaclara pla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06073" y="1432556"/>
            <a:ext cx="4069083" cy="5425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97813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Meaning to Graduate School and Professional Careers</a:t>
            </a:r>
          </a:p>
        </p:txBody>
      </p:sp>
      <p:sp>
        <p:nvSpPr>
          <p:cNvPr id="3" name="Content Placeholder 2"/>
          <p:cNvSpPr>
            <a:spLocks noGrp="1"/>
          </p:cNvSpPr>
          <p:nvPr>
            <p:ph idx="1"/>
          </p:nvPr>
        </p:nvSpPr>
        <p:spPr/>
        <p:txBody>
          <a:bodyPr/>
          <a:lstStyle/>
          <a:p>
            <a:r>
              <a:rPr lang="en-US" sz="2800" dirty="0"/>
              <a:t>Four steps toward a better world</a:t>
            </a:r>
          </a:p>
          <a:p>
            <a:pPr marL="971550" lvl="1" indent="-514350">
              <a:buFont typeface="+mj-lt"/>
              <a:buAutoNum type="arabicPeriod"/>
            </a:pPr>
            <a:r>
              <a:rPr lang="en-US" sz="2400" dirty="0"/>
              <a:t>Measure stuff (often sufficient for a Ph.D.)</a:t>
            </a:r>
          </a:p>
          <a:p>
            <a:pPr marL="971550" lvl="1" indent="-514350">
              <a:buFont typeface="+mj-lt"/>
              <a:buAutoNum type="arabicPeriod"/>
            </a:pPr>
            <a:r>
              <a:rPr lang="en-US" sz="2400" dirty="0"/>
              <a:t>Create models of how our universe works (based on observations) (fundamental science)</a:t>
            </a:r>
          </a:p>
          <a:p>
            <a:pPr marL="971550" lvl="1" indent="-514350">
              <a:buFont typeface="+mj-lt"/>
              <a:buAutoNum type="arabicPeriod"/>
            </a:pPr>
            <a:r>
              <a:rPr lang="en-US" sz="2400" dirty="0"/>
              <a:t>Invent new solutions based on good models of how our universe works (inventing!) </a:t>
            </a:r>
          </a:p>
          <a:p>
            <a:pPr marL="971550" lvl="1" indent="-514350">
              <a:buFont typeface="+mj-lt"/>
              <a:buAutoNum type="arabicPeriod"/>
            </a:pPr>
            <a:r>
              <a:rPr lang="en-US" sz="2400" dirty="0"/>
              <a:t>Engage with the world to implement those solutions (engineering!)</a:t>
            </a:r>
          </a:p>
          <a:p>
            <a:r>
              <a:rPr lang="en-US" sz="2800" dirty="0"/>
              <a:t>Our planet needs bold engineers and scientists who engage to create a better world</a:t>
            </a:r>
          </a:p>
          <a:p>
            <a:r>
              <a:rPr lang="en-US" sz="2800" dirty="0"/>
              <a:t>Engaging with real world problems facilitates inventions</a:t>
            </a:r>
          </a:p>
          <a:p>
            <a:pPr lvl="1"/>
            <a:endParaRPr lang="en-US" sz="2400" dirty="0"/>
          </a:p>
        </p:txBody>
      </p:sp>
    </p:spTree>
    <p:extLst>
      <p:ext uri="{BB962C8B-B14F-4D97-AF65-F5344CB8AC3E}">
        <p14:creationId xmlns:p14="http://schemas.microsoft.com/office/powerpoint/2010/main" val="3802293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Ci4gc-OYrH3veKppkB7w2-GxsGw62wvzxAtPQa5Qu_10rfGe0cExKWWcDYmsb7v6YjJ-lL0HgKUp737vA3e8VXZ1rp8bmYLF0u77iclHuVr3rsLz2-T0I0neXKIzw09yRa5r4OGHIDE">
            <a:extLst>
              <a:ext uri="{FF2B5EF4-FFF2-40B4-BE49-F238E27FC236}">
                <a16:creationId xmlns:a16="http://schemas.microsoft.com/office/drawing/2014/main" id="{914DB74A-FD8E-49AF-9BFD-4CF620578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0159"/>
            <a:ext cx="12192000" cy="73681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Autofit/>
          </a:bodyPr>
          <a:lstStyle/>
          <a:p>
            <a:r>
              <a:rPr lang="en-US" dirty="0"/>
              <a:t>AguaClara</a:t>
            </a:r>
            <a:br>
              <a:rPr lang="en-US" dirty="0"/>
            </a:br>
            <a:r>
              <a:rPr lang="en-US" dirty="0"/>
              <a:t>23 towns – 86,000 people</a:t>
            </a:r>
          </a:p>
        </p:txBody>
      </p:sp>
    </p:spTree>
    <p:extLst>
      <p:ext uri="{BB962C8B-B14F-4D97-AF65-F5344CB8AC3E}">
        <p14:creationId xmlns:p14="http://schemas.microsoft.com/office/powerpoint/2010/main" val="936990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Happiness is safe water on tap</a:t>
            </a:r>
          </a:p>
        </p:txBody>
      </p:sp>
      <p:pic>
        <p:nvPicPr>
          <p:cNvPr id="14338" name="Picture 2" descr="https://lh3.googleusercontent.com/MRMRgBL6tyhTxdWEDrqQDPRM08wG7Z53PqGGZvBaizvEx_EOAcwBcAVzBs3_Zmq-MHEqBZEYlryITDXqfTmz0zcPSpSUDwaHeB8l8p0c4_X5Kxh8tSHdHPpzEM8KAyYct3KaXdCjTYvh-Qx1s6V5vAsbzHxQzREqowncFhSzkpapfw6sOBO8nfOkWqyt7ndVKFo3pV6leK32ebRgnbvqpq61Ah0_fLVpxv7ynFqYEuZ1obUCSVAsecpdKHIVB8BJ_dMFMky3Jbo-PP61u_81B8TwnjiqAV_y9x7wN43-Kv9hpJExraEwsHV2pnA3HuwdXLrroLkdaH3YWMFLfEpXRYX4A31T7JYGsSZP5ZtCdqRftoPmeD1uVyKfGuhov7mWuV05aeNEhlUpM9YPPvbtZRY6Ry09bfhT-uPb_ZbY8urk4vZxagBCg2u_0Wq0G761rrmuuocSpslRMELmSUjykGDQTMDaO2-rvE740hGeRWnvUFpjmu-htr_re946ybjwznN5kCqojOliOudKW-5PPWH9VCxqumYtcf2tr27S3KVCnPmr7hZPxBLm_AJjrY4juDu-51y6CSXmvAiVkpQc2KJFQqWceT3pe_-N0PgPjjzhfMYlxYCRsvBmjUm_3pl2Te1sBPc4Tczj-G72EncSN0v996tWhpQtIdmq-3bSfq48-D51-cb0-4yoE6LcGgfhunjKyv1TkO29LCSjyeSXq3ok=w642-h854-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425" y="1494412"/>
            <a:ext cx="4019551" cy="536358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ttps://lh3.googleusercontent.com/Ky5vJQP-_NCf1BSqXY0qWg_4n-ejYMvsHsrHtTRGD_nQoxdbguDankcoTx3layjEI8qbUtrVn0JzGp6I_Z8C6ypIl2yWFmhuSeF57DaDtfm2VwEc60SxZziKW0LKsDL_tCE9My6fm-8js0S3KPZD-232l6pHsokBtbq4JXkLe3ZNDgPy-YqocTijHNR1QNc1KYdSUATg-L4pESn1f09Ar1lx5q31f7iYy1e33BHANUx8q66ebPglphqmr8Njj1nAVhR5cNU9iN1NKJ8d3PDCiCXjn2kDX71-Ool0ZjBr4T_h8JtmM-Q_hIUu27JYH_1SSXtY-LNLtC_FG5N5CsSBJxv0ETMJIdg-99cF0yuNBx6i9B8TVeWA2wPf5Hh5Tfu-atBYUlrhZ6tURmX26f4Z-nNsZWxb8hnRlF1Qs1AawWeVswTgjwNykMTeI0r0jXCxOTjHJkRsybEqJcW6GuBkSwyW7OIURaoHf2fx65DHXjQkBEE3KSEzb5q-R3zWuJgeko0wgU2Qw1OsLCmUciQlEPWwfDJl_hgrdfwfX_wXRr_17v4t0SJJL9hByyNqHwm91e4REaaxlGQNycXh8wtgyv6PfjSJLjoc7neBwDCuDDFgR_8iu3RCaTHbKUv4KcYS0dAdNQz0tZplALQ1qyWmU7Gu70PBEJkf5HLn-Um6EddMzebvWw_Harw9yJGTjhsjyH4WrkDh3mfLrZEDWLosEwq7=w642-h854-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6576" y="1494413"/>
            <a:ext cx="4019549" cy="5363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69250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870" t="7209" r="15870"/>
          <a:stretch/>
        </p:blipFill>
        <p:spPr bwMode="auto">
          <a:xfrm>
            <a:off x="1304926" y="-85725"/>
            <a:ext cx="9144000" cy="7093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sz="quarter"/>
          </p:nvPr>
        </p:nvSpPr>
        <p:spPr>
          <a:xfrm>
            <a:off x="1347216" y="2648712"/>
            <a:ext cx="9351818" cy="1470025"/>
          </a:xfrm>
        </p:spPr>
        <p:txBody>
          <a:bodyPr/>
          <a:lstStyle/>
          <a:p>
            <a:r>
              <a:rPr lang="en-US" dirty="0"/>
              <a:t>Engineering is Love</a:t>
            </a:r>
          </a:p>
        </p:txBody>
      </p:sp>
    </p:spTree>
    <p:extLst>
      <p:ext uri="{BB962C8B-B14F-4D97-AF65-F5344CB8AC3E}">
        <p14:creationId xmlns:p14="http://schemas.microsoft.com/office/powerpoint/2010/main" val="29128546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3E70-4CE4-47B6-A541-74C1D98567D6}"/>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17FAE793-F038-4F74-A6A0-7B256557C0E8}"/>
              </a:ext>
            </a:extLst>
          </p:cNvPr>
          <p:cNvSpPr>
            <a:spLocks noGrp="1"/>
          </p:cNvSpPr>
          <p:nvPr>
            <p:ph idx="1"/>
          </p:nvPr>
        </p:nvSpPr>
        <p:spPr/>
        <p:txBody>
          <a:bodyPr/>
          <a:lstStyle/>
          <a:p>
            <a:r>
              <a:rPr lang="en-US" dirty="0"/>
              <a:t>A big thank you to Patrick Sours and Michael </a:t>
            </a:r>
            <a:r>
              <a:rPr lang="en-US" dirty="0" err="1"/>
              <a:t>Hagenburger</a:t>
            </a:r>
            <a:r>
              <a:rPr lang="en-US" dirty="0"/>
              <a:t> for creating the dream of an AguaClara program at OSU</a:t>
            </a:r>
          </a:p>
          <a:p>
            <a:r>
              <a:rPr lang="en-US" dirty="0"/>
              <a:t>Special thanks to Patrick for making teaching easy by  handling all of the administrative and logistical details</a:t>
            </a:r>
          </a:p>
          <a:p>
            <a:r>
              <a:rPr lang="en-US" dirty="0"/>
              <a:t>Special thanks to Clare for making this first </a:t>
            </a:r>
            <a:r>
              <a:rPr lang="en-US" dirty="0" err="1"/>
              <a:t>Onshape</a:t>
            </a:r>
            <a:r>
              <a:rPr lang="en-US" dirty="0"/>
              <a:t> version of SWOT a success (and for providing feedback and guidance)</a:t>
            </a:r>
          </a:p>
          <a:p>
            <a:r>
              <a:rPr lang="en-US" dirty="0"/>
              <a:t>Thank you to all of the students for being willing to take the risk of a new course</a:t>
            </a:r>
          </a:p>
          <a:p>
            <a:r>
              <a:rPr lang="en-US" dirty="0"/>
              <a:t>…and for working hard to learn lots of new material!</a:t>
            </a:r>
          </a:p>
        </p:txBody>
      </p:sp>
    </p:spTree>
    <p:extLst>
      <p:ext uri="{BB962C8B-B14F-4D97-AF65-F5344CB8AC3E}">
        <p14:creationId xmlns:p14="http://schemas.microsoft.com/office/powerpoint/2010/main" val="24967546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10125075" cy="1143000"/>
          </a:xfrm>
        </p:spPr>
        <p:txBody>
          <a:bodyPr/>
          <a:lstStyle/>
          <a:p>
            <a:r>
              <a:rPr lang="en-US" sz="4000" dirty="0"/>
              <a:t>SDG 6.1: By 2030, </a:t>
            </a:r>
            <a:r>
              <a:rPr lang="en-US" sz="4000" b="1" u="sng" dirty="0"/>
              <a:t>safe</a:t>
            </a:r>
            <a:r>
              <a:rPr lang="en-US" sz="4000" dirty="0"/>
              <a:t> and </a:t>
            </a:r>
            <a:r>
              <a:rPr lang="en-US" sz="4000" b="1" u="sng" dirty="0"/>
              <a:t>affordable</a:t>
            </a:r>
            <a:r>
              <a:rPr lang="en-US" sz="4000" dirty="0"/>
              <a:t> drinking water for all</a:t>
            </a:r>
          </a:p>
        </p:txBody>
      </p:sp>
      <p:sp>
        <p:nvSpPr>
          <p:cNvPr id="3" name="Content Placeholder 2"/>
          <p:cNvSpPr>
            <a:spLocks noGrp="1"/>
          </p:cNvSpPr>
          <p:nvPr>
            <p:ph idx="1"/>
          </p:nvPr>
        </p:nvSpPr>
        <p:spPr/>
        <p:txBody>
          <a:bodyPr/>
          <a:lstStyle/>
          <a:p>
            <a:r>
              <a:rPr lang="en-US" dirty="0"/>
              <a:t>Some three in ten people (2.3 billion) lack access to safe and readily available water at home (</a:t>
            </a:r>
            <a:r>
              <a:rPr lang="en-US" sz="2000" dirty="0"/>
              <a:t>not clear if this is a guess or is based on data</a:t>
            </a:r>
            <a:r>
              <a:rPr lang="en-US" dirty="0"/>
              <a:t>)</a:t>
            </a:r>
          </a:p>
          <a:p>
            <a:r>
              <a:rPr lang="en-US" dirty="0"/>
              <a:t>Additional 1.2 billion from population growth gives 3.5 billion need water by 2030</a:t>
            </a:r>
          </a:p>
          <a:p>
            <a:pPr lvl="1"/>
            <a:r>
              <a:rPr lang="en-US" dirty="0"/>
              <a:t>267 million people per year! (1 Indonesia/year)</a:t>
            </a:r>
          </a:p>
          <a:p>
            <a:pPr lvl="1"/>
            <a:r>
              <a:rPr lang="en-US" dirty="0"/>
              <a:t>At 3 mL/s per person we need 800,000 L/s per year of new installed capacity</a:t>
            </a:r>
          </a:p>
        </p:txBody>
      </p:sp>
      <p:pic>
        <p:nvPicPr>
          <p:cNvPr id="4" name="Picture 3"/>
          <p:cNvPicPr>
            <a:picLocks noChangeAspect="1"/>
          </p:cNvPicPr>
          <p:nvPr/>
        </p:nvPicPr>
        <p:blipFill rotWithShape="1">
          <a:blip r:embed="rId3"/>
          <a:srcRect t="13226"/>
          <a:stretch/>
        </p:blipFill>
        <p:spPr>
          <a:xfrm>
            <a:off x="1447800" y="5358120"/>
            <a:ext cx="9396311" cy="1499880"/>
          </a:xfrm>
          <a:prstGeom prst="rect">
            <a:avLst/>
          </a:prstGeom>
        </p:spPr>
      </p:pic>
      <p:pic>
        <p:nvPicPr>
          <p:cNvPr id="5" name="Picture 4"/>
          <p:cNvPicPr>
            <a:picLocks noChangeAspect="1"/>
          </p:cNvPicPr>
          <p:nvPr/>
        </p:nvPicPr>
        <p:blipFill rotWithShape="1">
          <a:blip r:embed="rId4"/>
          <a:srcRect l="84784" t="31062" r="1659" b="46890"/>
          <a:stretch/>
        </p:blipFill>
        <p:spPr>
          <a:xfrm>
            <a:off x="10745258" y="111125"/>
            <a:ext cx="1236133" cy="1270000"/>
          </a:xfrm>
          <a:prstGeom prst="rect">
            <a:avLst/>
          </a:prstGeom>
        </p:spPr>
      </p:pic>
    </p:spTree>
    <p:extLst>
      <p:ext uri="{BB962C8B-B14F-4D97-AF65-F5344CB8AC3E}">
        <p14:creationId xmlns:p14="http://schemas.microsoft.com/office/powerpoint/2010/main" val="2662949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3074" name="Picture 2" descr="C:\Documents and Settings\mw24\Desktop\New Folder\Jacobo Nunez\IMG_0044.JPG"/>
          <p:cNvPicPr>
            <a:picLocks noChangeAspect="1" noChangeArrowheads="1"/>
          </p:cNvPicPr>
          <p:nvPr/>
        </p:nvPicPr>
        <p:blipFill>
          <a:blip r:embed="rId3" cstate="print"/>
          <a:srcRect/>
          <a:stretch>
            <a:fillRect/>
          </a:stretch>
        </p:blipFill>
        <p:spPr bwMode="auto">
          <a:xfrm>
            <a:off x="0" y="-1600200"/>
            <a:ext cx="12192000" cy="9144000"/>
          </a:xfrm>
          <a:prstGeom prst="rect">
            <a:avLst/>
          </a:prstGeom>
          <a:noFill/>
        </p:spPr>
      </p:pic>
      <p:sp>
        <p:nvSpPr>
          <p:cNvPr id="5" name="Rounded Rectangular Callout 4"/>
          <p:cNvSpPr/>
          <p:nvPr/>
        </p:nvSpPr>
        <p:spPr>
          <a:xfrm>
            <a:off x="7772400" y="0"/>
            <a:ext cx="4114800" cy="2133600"/>
          </a:xfrm>
          <a:prstGeom prst="wedgeRoundRectCallout">
            <a:avLst>
              <a:gd name="adj1" fmla="val -96050"/>
              <a:gd name="adj2" fmla="val 94728"/>
              <a:gd name="adj3" fmla="val 16667"/>
            </a:avLst>
          </a:prstGeom>
          <a:solidFill>
            <a:srgbClr val="FFFFFF">
              <a:alpha val="4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dirty="0">
                <a:solidFill>
                  <a:schemeClr val="tx1"/>
                </a:solidFill>
              </a:rPr>
              <a:t>What can we do to treat the dirty water that we are providing  to rural communities?</a:t>
            </a:r>
          </a:p>
        </p:txBody>
      </p:sp>
    </p:spTree>
    <p:extLst>
      <p:ext uri="{BB962C8B-B14F-4D97-AF65-F5344CB8AC3E}">
        <p14:creationId xmlns:p14="http://schemas.microsoft.com/office/powerpoint/2010/main" val="1873687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the Problem?</a:t>
            </a:r>
            <a:endParaRPr lang="en-US" dirty="0"/>
          </a:p>
        </p:txBody>
      </p:sp>
      <p:sp>
        <p:nvSpPr>
          <p:cNvPr id="3" name="Content Placeholder 2"/>
          <p:cNvSpPr>
            <a:spLocks noGrp="1"/>
          </p:cNvSpPr>
          <p:nvPr>
            <p:ph idx="1"/>
          </p:nvPr>
        </p:nvSpPr>
        <p:spPr>
          <a:xfrm>
            <a:off x="838201" y="1563094"/>
            <a:ext cx="6019800" cy="4613869"/>
          </a:xfrm>
        </p:spPr>
        <p:txBody>
          <a:bodyPr/>
          <a:lstStyle/>
          <a:p>
            <a:r>
              <a:rPr lang="en-US" dirty="0"/>
              <a:t>River water on tap (at the kitchen sink) is common in Latin America</a:t>
            </a:r>
          </a:p>
          <a:p>
            <a:r>
              <a:rPr lang="en-US" dirty="0"/>
              <a:t>High turbidity especially during the rainy season</a:t>
            </a:r>
          </a:p>
          <a:p>
            <a:r>
              <a:rPr lang="en-US" dirty="0"/>
              <a:t>Pathogens from surface runoff and from upstream settlements</a:t>
            </a:r>
          </a:p>
          <a:p>
            <a:r>
              <a:rPr lang="en-US" dirty="0"/>
              <a:t>High incidence of diarrhea among children and adults</a:t>
            </a:r>
          </a:p>
        </p:txBody>
      </p:sp>
      <p:pic>
        <p:nvPicPr>
          <p:cNvPr id="4" name="Picture 2"/>
          <p:cNvPicPr>
            <a:picLocks noChangeAspect="1" noChangeArrowheads="1"/>
          </p:cNvPicPr>
          <p:nvPr/>
        </p:nvPicPr>
        <p:blipFill>
          <a:blip r:embed="rId2" cstate="screen"/>
          <a:srcRect/>
          <a:stretch>
            <a:fillRect/>
          </a:stretch>
        </p:blipFill>
        <p:spPr bwMode="auto">
          <a:xfrm>
            <a:off x="7010400" y="1447800"/>
            <a:ext cx="5009054" cy="3756790"/>
          </a:xfrm>
          <a:prstGeom prst="rect">
            <a:avLst/>
          </a:prstGeom>
          <a:noFill/>
          <a:ln w="9525">
            <a:noFill/>
            <a:miter lim="800000"/>
            <a:headEnd/>
            <a:tailEnd/>
          </a:ln>
        </p:spPr>
      </p:pic>
    </p:spTree>
    <p:extLst>
      <p:ext uri="{BB962C8B-B14F-4D97-AF65-F5344CB8AC3E}">
        <p14:creationId xmlns:p14="http://schemas.microsoft.com/office/powerpoint/2010/main" val="2924479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it like to have river water on tap?</a:t>
            </a:r>
          </a:p>
        </p:txBody>
      </p:sp>
      <p:sp>
        <p:nvSpPr>
          <p:cNvPr id="3" name="Content Placeholder 2"/>
          <p:cNvSpPr>
            <a:spLocks noGrp="1"/>
          </p:cNvSpPr>
          <p:nvPr>
            <p:ph idx="1"/>
          </p:nvPr>
        </p:nvSpPr>
        <p:spPr>
          <a:xfrm>
            <a:off x="609600" y="1470378"/>
            <a:ext cx="5228585" cy="4655788"/>
          </a:xfrm>
        </p:spPr>
        <p:txBody>
          <a:bodyPr/>
          <a:lstStyle/>
          <a:p>
            <a:r>
              <a:rPr lang="en-US" dirty="0"/>
              <a:t>To wash dishes, clothing, children?</a:t>
            </a:r>
          </a:p>
          <a:p>
            <a:r>
              <a:rPr lang="en-US" dirty="0"/>
              <a:t>To try to keep your children healthy when the water is full of pathogens?</a:t>
            </a:r>
          </a:p>
          <a:p>
            <a:endParaRPr lang="en-US" dirty="0"/>
          </a:p>
          <a:p>
            <a:r>
              <a:rPr lang="en-US" dirty="0"/>
              <a:t>This is why we are developing better technologies for making safe water on tap!</a:t>
            </a:r>
          </a:p>
        </p:txBody>
      </p:sp>
      <p:pic>
        <p:nvPicPr>
          <p:cNvPr id="4" name="Picture 3" descr="F:\DCIM\101MSDCF\DSC01685.JPG"/>
          <p:cNvPicPr/>
          <p:nvPr/>
        </p:nvPicPr>
        <p:blipFill>
          <a:blip r:embed="rId2" cstate="print"/>
          <a:srcRect l="31421" t="26672" r="33350" b="26336"/>
          <a:stretch>
            <a:fillRect/>
          </a:stretch>
        </p:blipFill>
        <p:spPr bwMode="auto">
          <a:xfrm>
            <a:off x="5989636" y="1600200"/>
            <a:ext cx="4525963" cy="45259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70160058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AB85-FA45-4AFA-AA74-38EA854BD814}"/>
              </a:ext>
            </a:extLst>
          </p:cNvPr>
          <p:cNvSpPr>
            <a:spLocks noGrp="1"/>
          </p:cNvSpPr>
          <p:nvPr>
            <p:ph type="title"/>
          </p:nvPr>
        </p:nvSpPr>
        <p:spPr/>
        <p:txBody>
          <a:bodyPr/>
          <a:lstStyle/>
          <a:p>
            <a:r>
              <a:rPr lang="en-US" dirty="0"/>
              <a:t>What did we learn?</a:t>
            </a:r>
          </a:p>
        </p:txBody>
      </p:sp>
      <p:sp>
        <p:nvSpPr>
          <p:cNvPr id="3" name="Content Placeholder 2">
            <a:extLst>
              <a:ext uri="{FF2B5EF4-FFF2-40B4-BE49-F238E27FC236}">
                <a16:creationId xmlns:a16="http://schemas.microsoft.com/office/drawing/2014/main" id="{215910F7-7A03-40B2-99F8-702612F9E9DB}"/>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748504B-4210-45F1-A7D7-30F1A7AE9FAB}"/>
              </a:ext>
            </a:extLst>
          </p:cNvPr>
          <p:cNvPicPr>
            <a:picLocks noChangeAspect="1"/>
          </p:cNvPicPr>
          <p:nvPr/>
        </p:nvPicPr>
        <p:blipFill>
          <a:blip r:embed="rId2"/>
          <a:stretch>
            <a:fillRect/>
          </a:stretch>
        </p:blipFill>
        <p:spPr>
          <a:xfrm>
            <a:off x="876300" y="1508610"/>
            <a:ext cx="10835478" cy="5349390"/>
          </a:xfrm>
          <a:prstGeom prst="rect">
            <a:avLst/>
          </a:prstGeom>
        </p:spPr>
      </p:pic>
    </p:spTree>
    <p:extLst>
      <p:ext uri="{BB962C8B-B14F-4D97-AF65-F5344CB8AC3E}">
        <p14:creationId xmlns:p14="http://schemas.microsoft.com/office/powerpoint/2010/main" val="6544169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6132E-377B-4C07-A9B6-3C45AFC1A559}"/>
              </a:ext>
            </a:extLst>
          </p:cNvPr>
          <p:cNvSpPr>
            <a:spLocks noGrp="1"/>
          </p:cNvSpPr>
          <p:nvPr>
            <p:ph type="title"/>
          </p:nvPr>
        </p:nvSpPr>
        <p:spPr>
          <a:xfrm>
            <a:off x="457200" y="228600"/>
            <a:ext cx="7743826" cy="1143000"/>
          </a:xfrm>
        </p:spPr>
        <p:txBody>
          <a:bodyPr/>
          <a:lstStyle/>
          <a:p>
            <a:r>
              <a:rPr lang="en-US" dirty="0"/>
              <a:t>Flow Control and Measurement</a:t>
            </a:r>
          </a:p>
        </p:txBody>
      </p:sp>
      <p:sp>
        <p:nvSpPr>
          <p:cNvPr id="3" name="Content Placeholder 2">
            <a:extLst>
              <a:ext uri="{FF2B5EF4-FFF2-40B4-BE49-F238E27FC236}">
                <a16:creationId xmlns:a16="http://schemas.microsoft.com/office/drawing/2014/main" id="{1B36DE42-3D80-4503-BC08-311F83EE59B3}"/>
              </a:ext>
            </a:extLst>
          </p:cNvPr>
          <p:cNvSpPr>
            <a:spLocks noGrp="1"/>
          </p:cNvSpPr>
          <p:nvPr>
            <p:ph idx="1"/>
          </p:nvPr>
        </p:nvSpPr>
        <p:spPr>
          <a:xfrm>
            <a:off x="457200" y="1600200"/>
            <a:ext cx="6934200" cy="4525963"/>
          </a:xfrm>
        </p:spPr>
        <p:txBody>
          <a:bodyPr/>
          <a:lstStyle/>
          <a:p>
            <a:r>
              <a:rPr lang="en-US" dirty="0"/>
              <a:t>We need constant chemical level to get constant flow</a:t>
            </a:r>
          </a:p>
          <a:p>
            <a:r>
              <a:rPr lang="en-US" dirty="0"/>
              <a:t>Dosing tubes (laminar flow, long, straight) provide a linear relationship between potential energy input and flowrate</a:t>
            </a:r>
          </a:p>
          <a:p>
            <a:r>
              <a:rPr lang="en-US" dirty="0"/>
              <a:t>Linear Flow Orifice Meters provide an easy linear relationship between flowrate and water level</a:t>
            </a:r>
          </a:p>
        </p:txBody>
      </p:sp>
      <p:pic>
        <p:nvPicPr>
          <p:cNvPr id="4" name="Picture 3">
            <a:extLst>
              <a:ext uri="{FF2B5EF4-FFF2-40B4-BE49-F238E27FC236}">
                <a16:creationId xmlns:a16="http://schemas.microsoft.com/office/drawing/2014/main" id="{44A8D893-2647-4404-957D-CAB0C0F2356B}"/>
              </a:ext>
            </a:extLst>
          </p:cNvPr>
          <p:cNvPicPr>
            <a:picLocks noChangeAspect="1"/>
          </p:cNvPicPr>
          <p:nvPr/>
        </p:nvPicPr>
        <p:blipFill>
          <a:blip r:embed="rId2"/>
          <a:stretch>
            <a:fillRect/>
          </a:stretch>
        </p:blipFill>
        <p:spPr>
          <a:xfrm>
            <a:off x="8312961" y="0"/>
            <a:ext cx="3879039" cy="3896178"/>
          </a:xfrm>
          <a:prstGeom prst="rect">
            <a:avLst/>
          </a:prstGeom>
        </p:spPr>
      </p:pic>
      <p:pic>
        <p:nvPicPr>
          <p:cNvPr id="5" name="Picture 4">
            <a:extLst>
              <a:ext uri="{FF2B5EF4-FFF2-40B4-BE49-F238E27FC236}">
                <a16:creationId xmlns:a16="http://schemas.microsoft.com/office/drawing/2014/main" id="{85A727B8-0B0F-4FD4-8606-FD079CFD9462}"/>
              </a:ext>
            </a:extLst>
          </p:cNvPr>
          <p:cNvPicPr>
            <a:picLocks noChangeAspect="1"/>
          </p:cNvPicPr>
          <p:nvPr/>
        </p:nvPicPr>
        <p:blipFill rotWithShape="1">
          <a:blip r:embed="rId3"/>
          <a:srcRect t="14468"/>
          <a:stretch/>
        </p:blipFill>
        <p:spPr>
          <a:xfrm>
            <a:off x="8639175" y="3892624"/>
            <a:ext cx="3552825" cy="2965376"/>
          </a:xfrm>
          <a:prstGeom prst="rect">
            <a:avLst/>
          </a:prstGeom>
        </p:spPr>
      </p:pic>
    </p:spTree>
    <p:extLst>
      <p:ext uri="{BB962C8B-B14F-4D97-AF65-F5344CB8AC3E}">
        <p14:creationId xmlns:p14="http://schemas.microsoft.com/office/powerpoint/2010/main" val="2600689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AA15E-076F-47E4-99F3-DC11F807777B}"/>
              </a:ext>
            </a:extLst>
          </p:cNvPr>
          <p:cNvSpPr>
            <a:spLocks noGrp="1"/>
          </p:cNvSpPr>
          <p:nvPr>
            <p:ph type="title"/>
          </p:nvPr>
        </p:nvSpPr>
        <p:spPr/>
        <p:txBody>
          <a:bodyPr/>
          <a:lstStyle/>
          <a:p>
            <a:r>
              <a:rPr lang="en-US"/>
              <a:t>Flocculation</a:t>
            </a:r>
            <a:endParaRPr lang="en-US" dirty="0"/>
          </a:p>
        </p:txBody>
      </p:sp>
      <p:sp>
        <p:nvSpPr>
          <p:cNvPr id="3" name="Content Placeholder 2">
            <a:extLst>
              <a:ext uri="{FF2B5EF4-FFF2-40B4-BE49-F238E27FC236}">
                <a16:creationId xmlns:a16="http://schemas.microsoft.com/office/drawing/2014/main" id="{5C5BD022-8A5B-4D99-9C0F-8F657D822AF6}"/>
              </a:ext>
            </a:extLst>
          </p:cNvPr>
          <p:cNvSpPr>
            <a:spLocks noGrp="1"/>
          </p:cNvSpPr>
          <p:nvPr>
            <p:ph idx="1"/>
          </p:nvPr>
        </p:nvSpPr>
        <p:spPr/>
        <p:txBody>
          <a:bodyPr/>
          <a:lstStyle/>
          <a:p>
            <a:r>
              <a:rPr lang="en-US" dirty="0"/>
              <a:t>Potential Energy is converted to Kinetic Energy in flow contractions</a:t>
            </a:r>
          </a:p>
          <a:p>
            <a:r>
              <a:rPr lang="en-US" dirty="0"/>
              <a:t>Kinetic Energy is converted into heat by viscosity. On the way it deforms the fluid</a:t>
            </a:r>
          </a:p>
          <a:p>
            <a:r>
              <a:rPr lang="en-US" dirty="0"/>
              <a:t>As the fluid is deformed it causes relative motion between particles and particle collisions</a:t>
            </a:r>
          </a:p>
          <a:p>
            <a:r>
              <a:rPr lang="en-US" dirty="0"/>
              <a:t>Gt is a measure of the total fluid </a:t>
            </a:r>
            <a:br>
              <a:rPr lang="en-US" dirty="0"/>
            </a:br>
            <a:r>
              <a:rPr lang="en-US" dirty="0"/>
              <a:t>deformation</a:t>
            </a:r>
          </a:p>
          <a:p>
            <a:r>
              <a:rPr lang="en-US" dirty="0"/>
              <a:t>Design the flow dimensions to get</a:t>
            </a:r>
            <a:br>
              <a:rPr lang="en-US" dirty="0"/>
            </a:br>
            <a:r>
              <a:rPr lang="en-US" dirty="0"/>
              <a:t>the target velocity gradient </a:t>
            </a:r>
          </a:p>
        </p:txBody>
      </p:sp>
      <p:pic>
        <p:nvPicPr>
          <p:cNvPr id="4" name="Picture 3">
            <a:extLst>
              <a:ext uri="{FF2B5EF4-FFF2-40B4-BE49-F238E27FC236}">
                <a16:creationId xmlns:a16="http://schemas.microsoft.com/office/drawing/2014/main" id="{BA6A04AD-D5F1-4AF4-9DEB-2D3F61CC08B9}"/>
              </a:ext>
            </a:extLst>
          </p:cNvPr>
          <p:cNvPicPr>
            <a:picLocks noChangeAspect="1"/>
          </p:cNvPicPr>
          <p:nvPr/>
        </p:nvPicPr>
        <p:blipFill>
          <a:blip r:embed="rId2"/>
          <a:stretch>
            <a:fillRect/>
          </a:stretch>
        </p:blipFill>
        <p:spPr>
          <a:xfrm>
            <a:off x="6867524" y="4279386"/>
            <a:ext cx="5444281" cy="2578614"/>
          </a:xfrm>
          <a:prstGeom prst="rect">
            <a:avLst/>
          </a:prstGeom>
        </p:spPr>
      </p:pic>
    </p:spTree>
    <p:extLst>
      <p:ext uri="{BB962C8B-B14F-4D97-AF65-F5344CB8AC3E}">
        <p14:creationId xmlns:p14="http://schemas.microsoft.com/office/powerpoint/2010/main" val="1063851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11215</TotalTime>
  <Words>1866</Words>
  <Application>Microsoft Office PowerPoint</Application>
  <PresentationFormat>Widescreen</PresentationFormat>
  <Paragraphs>171</Paragraphs>
  <Slides>29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Times New Roman</vt:lpstr>
      <vt:lpstr>Candara</vt:lpstr>
      <vt:lpstr>Wingdings</vt:lpstr>
      <vt:lpstr>Calibri</vt:lpstr>
      <vt:lpstr>Arial</vt:lpstr>
      <vt:lpstr>SWOT 2021</vt:lpstr>
      <vt:lpstr>PowerPoint Presentation</vt:lpstr>
      <vt:lpstr>PowerPoint Presentation</vt:lpstr>
      <vt:lpstr>SDG 6.1: By 2030, safe and affordable drinking water for all</vt:lpstr>
      <vt:lpstr>PowerPoint Presentation</vt:lpstr>
      <vt:lpstr>What is the Problem?</vt:lpstr>
      <vt:lpstr>What is it like to have river water on tap?</vt:lpstr>
      <vt:lpstr>What did we learn?</vt:lpstr>
      <vt:lpstr>Flow Control and Measurement</vt:lpstr>
      <vt:lpstr>Flocculation</vt:lpstr>
      <vt:lpstr>Clarification</vt:lpstr>
      <vt:lpstr>Filtration (for clean water)</vt:lpstr>
      <vt:lpstr>Zoom out one step! </vt:lpstr>
      <vt:lpstr>You learned the power of parametric design</vt:lpstr>
      <vt:lpstr>Parametric Design could be applied to many engineering challenges</vt:lpstr>
      <vt:lpstr>The edge of knowledge is very near (We have major gaps in our knowledge!)</vt:lpstr>
      <vt:lpstr>Use the scientific method to test hypotheses</vt:lpstr>
      <vt:lpstr>Useful Technology IS an Undervalued Factor</vt:lpstr>
      <vt:lpstr>These factors are multipliers!!!!</vt:lpstr>
      <vt:lpstr>How we talk about failed interventions reflects our world view</vt:lpstr>
      <vt:lpstr>Why do you think the community didn’t maintain their water treatment plant?</vt:lpstr>
      <vt:lpstr>US Water Infrastructure</vt:lpstr>
      <vt:lpstr>Resilient Designs are needed in the United States too! (fewer interdependent systems are better)</vt:lpstr>
      <vt:lpstr>Mechanized Water Treatment Plants could be improved by using Hydraulic Controls</vt:lpstr>
      <vt:lpstr>November, 2019: A Rural Water Workshop In Honduras</vt:lpstr>
      <vt:lpstr>Connecting Meaning to Graduate School and Professional Careers</vt:lpstr>
      <vt:lpstr>AguaClara 23 towns – 86,000 people</vt:lpstr>
      <vt:lpstr>Happiness is safe water on tap</vt:lpstr>
      <vt:lpstr>Engineering is Love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Monroe Weber-Shirk</cp:lastModifiedBy>
  <cp:revision>100</cp:revision>
  <dcterms:created xsi:type="dcterms:W3CDTF">2014-12-05T13:51:45Z</dcterms:created>
  <dcterms:modified xsi:type="dcterms:W3CDTF">2022-04-21T19:19:47Z</dcterms:modified>
</cp:coreProperties>
</file>